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314" r:id="rId3"/>
    <p:sldId id="315" r:id="rId4"/>
    <p:sldId id="316" r:id="rId5"/>
    <p:sldId id="317" r:id="rId6"/>
    <p:sldId id="318" r:id="rId7"/>
    <p:sldId id="319" r:id="rId8"/>
    <p:sldId id="320" r:id="rId9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2370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29634" y="445718"/>
            <a:ext cx="704519" cy="7235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3888" y="10104813"/>
            <a:ext cx="246379" cy="22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014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1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16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67654" y="434593"/>
            <a:ext cx="144907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88975" y="1342516"/>
            <a:ext cx="219240" cy="1739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47483" y="1337944"/>
            <a:ext cx="1758708" cy="2284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161920" y="4884165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5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585592" y="4884165"/>
            <a:ext cx="972819" cy="0"/>
          </a:xfrm>
          <a:custGeom>
            <a:avLst/>
            <a:gdLst/>
            <a:ahLst/>
            <a:cxnLst/>
            <a:rect l="l" t="t" r="r" b="b"/>
            <a:pathLst>
              <a:path w="972820">
                <a:moveTo>
                  <a:pt x="0" y="0"/>
                </a:moveTo>
                <a:lnTo>
                  <a:pt x="9726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94152" y="5442203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4">
                <a:moveTo>
                  <a:pt x="0" y="0"/>
                </a:moveTo>
                <a:lnTo>
                  <a:pt x="20726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936494" y="5442203"/>
            <a:ext cx="1003300" cy="0"/>
          </a:xfrm>
          <a:custGeom>
            <a:avLst/>
            <a:gdLst/>
            <a:ahLst/>
            <a:cxnLst/>
            <a:rect l="l" t="t" r="r" b="b"/>
            <a:pathLst>
              <a:path w="1003300">
                <a:moveTo>
                  <a:pt x="0" y="0"/>
                </a:moveTo>
                <a:lnTo>
                  <a:pt x="10030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76452" y="1626540"/>
            <a:ext cx="6055360" cy="82784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715" algn="just">
              <a:lnSpc>
                <a:spcPct val="146600"/>
              </a:lnSpc>
              <a:spcBef>
                <a:spcPts val="110"/>
              </a:spcBef>
            </a:pPr>
            <a:r>
              <a:rPr sz="1400" spc="-10" dirty="0">
                <a:latin typeface="Cambria"/>
                <a:cs typeface="Cambria"/>
              </a:rPr>
              <a:t>Derivatives can </a:t>
            </a:r>
            <a:r>
              <a:rPr sz="1400" spc="-5" dirty="0">
                <a:latin typeface="Cambria"/>
                <a:cs typeface="Cambria"/>
              </a:rPr>
              <a:t>be related very </a:t>
            </a:r>
            <a:r>
              <a:rPr sz="1400" spc="-10" dirty="0">
                <a:latin typeface="Cambria"/>
                <a:cs typeface="Cambria"/>
              </a:rPr>
              <a:t>easily </a:t>
            </a:r>
            <a:r>
              <a:rPr sz="1400" spc="-5" dirty="0">
                <a:latin typeface="Cambria"/>
                <a:cs typeface="Cambria"/>
              </a:rPr>
              <a:t>to </a:t>
            </a:r>
            <a:r>
              <a:rPr sz="1400" spc="-10" dirty="0">
                <a:latin typeface="Cambria"/>
                <a:cs typeface="Cambria"/>
              </a:rPr>
              <a:t>physics </a:t>
            </a:r>
            <a:r>
              <a:rPr sz="1400" spc="-5" dirty="0">
                <a:latin typeface="Cambria"/>
                <a:cs typeface="Cambria"/>
              </a:rPr>
              <a:t>applications. </a:t>
            </a:r>
            <a:r>
              <a:rPr sz="1400" spc="-15" dirty="0">
                <a:latin typeface="Cambria"/>
                <a:cs typeface="Cambria"/>
              </a:rPr>
              <a:t>We </a:t>
            </a:r>
            <a:r>
              <a:rPr sz="1400" spc="-10" dirty="0">
                <a:latin typeface="Cambria"/>
                <a:cs typeface="Cambria"/>
              </a:rPr>
              <a:t>can </a:t>
            </a:r>
            <a:r>
              <a:rPr sz="1400" spc="-5" dirty="0">
                <a:latin typeface="Cambria"/>
                <a:cs typeface="Cambria"/>
              </a:rPr>
              <a:t>relate it  to the position function, usually denoted </a:t>
            </a:r>
            <a:r>
              <a:rPr sz="1400" spc="-10" dirty="0">
                <a:latin typeface="Cambria"/>
                <a:cs typeface="Cambria"/>
              </a:rPr>
              <a:t>as </a:t>
            </a:r>
            <a:r>
              <a:rPr sz="1400" dirty="0">
                <a:latin typeface="Cambria"/>
                <a:cs typeface="Cambria"/>
              </a:rPr>
              <a:t>s(t) </a:t>
            </a:r>
            <a:r>
              <a:rPr sz="1400" spc="-5" dirty="0">
                <a:latin typeface="Cambria"/>
                <a:cs typeface="Cambria"/>
              </a:rPr>
              <a:t>, </a:t>
            </a:r>
            <a:r>
              <a:rPr sz="1400" dirty="0">
                <a:latin typeface="Cambria"/>
                <a:cs typeface="Cambria"/>
              </a:rPr>
              <a:t>the </a:t>
            </a:r>
            <a:r>
              <a:rPr sz="1400" spc="-5" dirty="0">
                <a:latin typeface="Cambria"/>
                <a:cs typeface="Cambria"/>
              </a:rPr>
              <a:t>velocity function </a:t>
            </a:r>
            <a:r>
              <a:rPr sz="1400" dirty="0">
                <a:latin typeface="Cambria"/>
                <a:cs typeface="Cambria"/>
              </a:rPr>
              <a:t>denoted  </a:t>
            </a:r>
            <a:r>
              <a:rPr sz="1400" spc="-5" dirty="0">
                <a:latin typeface="Cambria"/>
                <a:cs typeface="Cambria"/>
              </a:rPr>
              <a:t>v(t), and the acceleration function denoted a(t). Notice </a:t>
            </a:r>
            <a:r>
              <a:rPr sz="1400" dirty="0">
                <a:latin typeface="Cambria"/>
                <a:cs typeface="Cambria"/>
              </a:rPr>
              <a:t>that </a:t>
            </a:r>
            <a:r>
              <a:rPr sz="1400" spc="-10" dirty="0">
                <a:latin typeface="Cambria"/>
                <a:cs typeface="Cambria"/>
              </a:rPr>
              <a:t>are </a:t>
            </a:r>
            <a:r>
              <a:rPr sz="1400" spc="-5" dirty="0">
                <a:latin typeface="Cambria"/>
                <a:cs typeface="Cambria"/>
              </a:rPr>
              <a:t>a function of  </a:t>
            </a:r>
            <a:r>
              <a:rPr sz="1400" spc="-10" dirty="0">
                <a:latin typeface="Cambria"/>
                <a:cs typeface="Cambria"/>
              </a:rPr>
              <a:t>time </a:t>
            </a:r>
            <a:r>
              <a:rPr sz="1400" spc="-5" dirty="0">
                <a:latin typeface="Cambria"/>
                <a:cs typeface="Cambria"/>
              </a:rPr>
              <a:t>Make </a:t>
            </a:r>
            <a:r>
              <a:rPr sz="1400" dirty="0">
                <a:latin typeface="Cambria"/>
                <a:cs typeface="Cambria"/>
              </a:rPr>
              <a:t>sure </a:t>
            </a:r>
            <a:r>
              <a:rPr sz="1400" spc="-10" dirty="0">
                <a:latin typeface="Cambria"/>
                <a:cs typeface="Cambria"/>
              </a:rPr>
              <a:t>you </a:t>
            </a:r>
            <a:r>
              <a:rPr sz="1400" spc="-5" dirty="0">
                <a:latin typeface="Cambria"/>
                <a:cs typeface="Cambria"/>
              </a:rPr>
              <a:t>understand </a:t>
            </a:r>
            <a:r>
              <a:rPr sz="1400" dirty="0">
                <a:latin typeface="Cambria"/>
                <a:cs typeface="Cambria"/>
              </a:rPr>
              <a:t>the </a:t>
            </a:r>
            <a:r>
              <a:rPr sz="1400" spc="-5" dirty="0">
                <a:latin typeface="Cambria"/>
                <a:cs typeface="Cambria"/>
              </a:rPr>
              <a:t>difference between average and  instantaneous. The average velocity </a:t>
            </a:r>
            <a:r>
              <a:rPr sz="1400" spc="-10" dirty="0">
                <a:latin typeface="Cambria"/>
                <a:cs typeface="Cambria"/>
              </a:rPr>
              <a:t>can </a:t>
            </a:r>
            <a:r>
              <a:rPr sz="1400" spc="-5" dirty="0">
                <a:latin typeface="Cambria"/>
                <a:cs typeface="Cambria"/>
              </a:rPr>
              <a:t>be described </a:t>
            </a:r>
            <a:r>
              <a:rPr sz="1400" spc="-10" dirty="0">
                <a:latin typeface="Cambria"/>
                <a:cs typeface="Cambria"/>
              </a:rPr>
              <a:t>as </a:t>
            </a:r>
            <a:r>
              <a:rPr sz="1400" spc="-5" dirty="0">
                <a:latin typeface="Cambria"/>
                <a:cs typeface="Cambria"/>
              </a:rPr>
              <a:t>the change between  two </a:t>
            </a:r>
            <a:r>
              <a:rPr sz="1400" spc="-10" dirty="0">
                <a:latin typeface="Cambria"/>
                <a:cs typeface="Cambria"/>
              </a:rPr>
              <a:t>points, </a:t>
            </a:r>
            <a:r>
              <a:rPr sz="1400" spc="-5" dirty="0">
                <a:latin typeface="Cambria"/>
                <a:cs typeface="Cambria"/>
              </a:rPr>
              <a:t>thus </a:t>
            </a:r>
            <a:r>
              <a:rPr sz="1400" spc="-10" dirty="0">
                <a:latin typeface="Cambria"/>
                <a:cs typeface="Cambria"/>
              </a:rPr>
              <a:t>giving you </a:t>
            </a:r>
            <a:r>
              <a:rPr sz="1400" spc="-5" dirty="0">
                <a:latin typeface="Cambria"/>
                <a:cs typeface="Cambria"/>
              </a:rPr>
              <a:t>the slope of the </a:t>
            </a:r>
            <a:r>
              <a:rPr sz="1400" spc="-10" dirty="0">
                <a:latin typeface="Cambria"/>
                <a:cs typeface="Cambria"/>
              </a:rPr>
              <a:t>line </a:t>
            </a:r>
            <a:r>
              <a:rPr sz="1400" spc="-5" dirty="0">
                <a:latin typeface="Cambria"/>
                <a:cs typeface="Cambria"/>
              </a:rPr>
              <a:t>connecting these two </a:t>
            </a:r>
            <a:r>
              <a:rPr sz="1400" spc="-10" dirty="0">
                <a:latin typeface="Cambria"/>
                <a:cs typeface="Cambria"/>
              </a:rPr>
              <a:t>points!  While </a:t>
            </a:r>
            <a:r>
              <a:rPr sz="1400" spc="-5" dirty="0">
                <a:latin typeface="Cambria"/>
                <a:cs typeface="Cambria"/>
              </a:rPr>
              <a:t>the instantaneous velocity </a:t>
            </a:r>
            <a:r>
              <a:rPr sz="1400" spc="-10" dirty="0">
                <a:latin typeface="Cambria"/>
                <a:cs typeface="Cambria"/>
              </a:rPr>
              <a:t>gives </a:t>
            </a:r>
            <a:r>
              <a:rPr sz="1400" dirty="0">
                <a:latin typeface="Cambria"/>
                <a:cs typeface="Cambria"/>
              </a:rPr>
              <a:t>you </a:t>
            </a:r>
            <a:r>
              <a:rPr sz="1400" spc="-5" dirty="0">
                <a:latin typeface="Cambria"/>
                <a:cs typeface="Cambria"/>
              </a:rPr>
              <a:t>the slope </a:t>
            </a:r>
            <a:r>
              <a:rPr sz="1400" spc="-10" dirty="0">
                <a:latin typeface="Cambria"/>
                <a:cs typeface="Cambria"/>
              </a:rPr>
              <a:t>at </a:t>
            </a:r>
            <a:r>
              <a:rPr sz="1400" spc="-5" dirty="0">
                <a:latin typeface="Cambria"/>
                <a:cs typeface="Cambria"/>
              </a:rPr>
              <a:t>a single point in time,  thus </a:t>
            </a:r>
            <a:r>
              <a:rPr sz="1400" spc="-10" dirty="0">
                <a:latin typeface="Cambria"/>
                <a:cs typeface="Cambria"/>
              </a:rPr>
              <a:t>giving you </a:t>
            </a:r>
            <a:r>
              <a:rPr sz="1400" dirty="0">
                <a:latin typeface="Cambria"/>
                <a:cs typeface="Cambria"/>
              </a:rPr>
              <a:t>the </a:t>
            </a:r>
            <a:r>
              <a:rPr sz="1400" spc="-5" dirty="0">
                <a:latin typeface="Cambria"/>
                <a:cs typeface="Cambria"/>
              </a:rPr>
              <a:t>slope of the tangent</a:t>
            </a:r>
            <a:r>
              <a:rPr sz="1400" spc="5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line.</a:t>
            </a:r>
            <a:endParaRPr sz="1400">
              <a:latin typeface="Cambria"/>
              <a:cs typeface="Cambria"/>
            </a:endParaRPr>
          </a:p>
          <a:p>
            <a:pPr marL="52069" algn="just">
              <a:lnSpc>
                <a:spcPct val="100000"/>
              </a:lnSpc>
              <a:spcBef>
                <a:spcPts val="1390"/>
              </a:spcBef>
            </a:pPr>
            <a:r>
              <a:rPr sz="1400" u="heavy" spc="-3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heavy" spc="-10" dirty="0">
                <a:uFill>
                  <a:solidFill>
                    <a:srgbClr val="000000"/>
                  </a:solidFill>
                </a:uFill>
                <a:latin typeface="Wingdings"/>
                <a:cs typeface="Wingdings"/>
              </a:rPr>
              <a:t>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Cambria"/>
                <a:cs typeface="Cambria"/>
              </a:rPr>
              <a:t>Average</a:t>
            </a:r>
            <a:r>
              <a:rPr sz="1400" b="1" i="1" spc="-30" dirty="0">
                <a:latin typeface="Cambria"/>
                <a:cs typeface="Cambria"/>
              </a:rPr>
              <a:t> </a:t>
            </a:r>
            <a:r>
              <a:rPr sz="1400" b="1" i="1" spc="-5" dirty="0">
                <a:latin typeface="Cambria"/>
                <a:cs typeface="Cambria"/>
              </a:rPr>
              <a:t>formulas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algn="just">
              <a:lnSpc>
                <a:spcPts val="1310"/>
              </a:lnSpc>
            </a:pPr>
            <a:r>
              <a:rPr sz="1400" spc="-10" dirty="0">
                <a:latin typeface="Cambria Math"/>
                <a:cs typeface="Cambria Math"/>
              </a:rPr>
              <a:t>Average </a:t>
            </a:r>
            <a:r>
              <a:rPr sz="1400" spc="-5" dirty="0">
                <a:latin typeface="Cambria Math"/>
                <a:cs typeface="Cambria Math"/>
              </a:rPr>
              <a:t>velocity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2100" baseline="43650" dirty="0">
                <a:latin typeface="Cambria Math"/>
                <a:cs typeface="Cambria Math"/>
              </a:rPr>
              <a:t>∆𝑠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2100" spc="30" baseline="43650" dirty="0">
                <a:latin typeface="Cambria Math"/>
                <a:cs typeface="Cambria Math"/>
              </a:rPr>
              <a:t>𝑠</a:t>
            </a:r>
            <a:r>
              <a:rPr sz="2100" spc="30" baseline="45634" dirty="0">
                <a:latin typeface="Cambria Math"/>
                <a:cs typeface="Cambria Math"/>
              </a:rPr>
              <a:t> </a:t>
            </a:r>
            <a:r>
              <a:rPr sz="2100" spc="30" baseline="43650" dirty="0">
                <a:latin typeface="Cambria Math"/>
                <a:cs typeface="Cambria Math"/>
              </a:rPr>
              <a:t>𝑡</a:t>
            </a:r>
            <a:r>
              <a:rPr sz="1500" spc="30" baseline="44444" dirty="0">
                <a:latin typeface="Cambria Math"/>
                <a:cs typeface="Cambria Math"/>
              </a:rPr>
              <a:t>2</a:t>
            </a:r>
            <a:r>
              <a:rPr sz="1500" spc="30" baseline="63888" dirty="0">
                <a:latin typeface="Cambria Math"/>
                <a:cs typeface="Cambria Math"/>
              </a:rPr>
              <a:t> </a:t>
            </a:r>
            <a:r>
              <a:rPr sz="2100" spc="-15" baseline="43650" dirty="0">
                <a:latin typeface="Cambria Math"/>
                <a:cs typeface="Cambria Math"/>
              </a:rPr>
              <a:t>− </a:t>
            </a:r>
            <a:r>
              <a:rPr sz="2100" spc="30" baseline="43650" dirty="0">
                <a:latin typeface="Cambria Math"/>
                <a:cs typeface="Cambria Math"/>
              </a:rPr>
              <a:t>𝑠</a:t>
            </a:r>
            <a:r>
              <a:rPr sz="2100" spc="195" baseline="45634" dirty="0">
                <a:latin typeface="Cambria Math"/>
                <a:cs typeface="Cambria Math"/>
              </a:rPr>
              <a:t> </a:t>
            </a:r>
            <a:r>
              <a:rPr sz="2100" spc="-37" baseline="43650" dirty="0">
                <a:latin typeface="Cambria Math"/>
                <a:cs typeface="Cambria Math"/>
              </a:rPr>
              <a:t>𝑡</a:t>
            </a:r>
            <a:r>
              <a:rPr sz="1500" spc="-37" baseline="44444" dirty="0">
                <a:latin typeface="Cambria Math"/>
                <a:cs typeface="Cambria Math"/>
              </a:rPr>
              <a:t>1</a:t>
            </a:r>
            <a:r>
              <a:rPr sz="1500" spc="-202" baseline="44444" dirty="0">
                <a:latin typeface="Cambria Math"/>
                <a:cs typeface="Cambria Math"/>
              </a:rPr>
              <a:t> </a:t>
            </a:r>
            <a:r>
              <a:rPr sz="2100" spc="397" baseline="45634" dirty="0">
                <a:latin typeface="Cambria Math"/>
                <a:cs typeface="Cambria Math"/>
              </a:rPr>
              <a:t> </a:t>
            </a:r>
            <a:endParaRPr sz="2100" baseline="45634">
              <a:latin typeface="Cambria Math"/>
              <a:cs typeface="Cambria Math"/>
            </a:endParaRPr>
          </a:p>
          <a:p>
            <a:pPr marL="1490980">
              <a:lnSpc>
                <a:spcPts val="1310"/>
              </a:lnSpc>
              <a:tabLst>
                <a:tab pos="2143760" algn="l"/>
              </a:tabLst>
            </a:pPr>
            <a:r>
              <a:rPr sz="1400" dirty="0">
                <a:latin typeface="Cambria Math"/>
                <a:cs typeface="Cambria Math"/>
              </a:rPr>
              <a:t>∆𝑡	</a:t>
            </a:r>
            <a:r>
              <a:rPr sz="1400" spc="-15" dirty="0">
                <a:latin typeface="Cambria Math"/>
                <a:cs typeface="Cambria Math"/>
              </a:rPr>
              <a:t>𝑡</a:t>
            </a:r>
            <a:r>
              <a:rPr sz="1500" spc="-22" baseline="-16666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25" dirty="0">
                <a:latin typeface="Cambria Math"/>
                <a:cs typeface="Cambria Math"/>
              </a:rPr>
              <a:t> 𝑡</a:t>
            </a:r>
            <a:r>
              <a:rPr sz="1500" spc="-37" baseline="-16666" dirty="0">
                <a:latin typeface="Cambria Math"/>
                <a:cs typeface="Cambria Math"/>
              </a:rPr>
              <a:t>1</a:t>
            </a:r>
            <a:endParaRPr sz="1500" baseline="-16666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algn="just">
              <a:lnSpc>
                <a:spcPts val="1310"/>
              </a:lnSpc>
            </a:pPr>
            <a:r>
              <a:rPr sz="1400" spc="-10" dirty="0">
                <a:latin typeface="Cambria Math"/>
                <a:cs typeface="Cambria Math"/>
              </a:rPr>
              <a:t>Average acceleration = </a:t>
            </a:r>
            <a:r>
              <a:rPr sz="2100" baseline="43650" dirty="0">
                <a:latin typeface="Cambria Math"/>
                <a:cs typeface="Cambria Math"/>
              </a:rPr>
              <a:t>∆𝑣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2100" spc="37" baseline="43650" dirty="0">
                <a:latin typeface="Cambria Math"/>
                <a:cs typeface="Cambria Math"/>
              </a:rPr>
              <a:t>𝑣</a:t>
            </a:r>
            <a:r>
              <a:rPr sz="2100" spc="37" baseline="45634" dirty="0">
                <a:latin typeface="Cambria Math"/>
                <a:cs typeface="Cambria Math"/>
              </a:rPr>
              <a:t> </a:t>
            </a:r>
            <a:r>
              <a:rPr sz="2100" spc="-22" baseline="43650" dirty="0">
                <a:latin typeface="Cambria Math"/>
                <a:cs typeface="Cambria Math"/>
              </a:rPr>
              <a:t>𝑡</a:t>
            </a:r>
            <a:r>
              <a:rPr sz="1500" spc="-22" baseline="44444" dirty="0">
                <a:latin typeface="Cambria Math"/>
                <a:cs typeface="Cambria Math"/>
              </a:rPr>
              <a:t>2</a:t>
            </a:r>
            <a:r>
              <a:rPr sz="1500" spc="-22" baseline="63888" dirty="0">
                <a:latin typeface="Cambria Math"/>
                <a:cs typeface="Cambria Math"/>
              </a:rPr>
              <a:t> </a:t>
            </a:r>
            <a:r>
              <a:rPr sz="2100" spc="-15" baseline="43650" dirty="0">
                <a:latin typeface="Cambria Math"/>
                <a:cs typeface="Cambria Math"/>
              </a:rPr>
              <a:t>− </a:t>
            </a:r>
            <a:r>
              <a:rPr sz="2100" spc="44" baseline="43650" dirty="0">
                <a:latin typeface="Cambria Math"/>
                <a:cs typeface="Cambria Math"/>
              </a:rPr>
              <a:t>𝑣</a:t>
            </a:r>
            <a:r>
              <a:rPr sz="2100" spc="300" baseline="45634" dirty="0">
                <a:latin typeface="Cambria Math"/>
                <a:cs typeface="Cambria Math"/>
              </a:rPr>
              <a:t> </a:t>
            </a:r>
            <a:r>
              <a:rPr sz="2100" spc="-37" baseline="43650" dirty="0">
                <a:latin typeface="Cambria Math"/>
                <a:cs typeface="Cambria Math"/>
              </a:rPr>
              <a:t>𝑡</a:t>
            </a:r>
            <a:r>
              <a:rPr sz="1500" spc="-37" baseline="44444" dirty="0">
                <a:latin typeface="Cambria Math"/>
                <a:cs typeface="Cambria Math"/>
              </a:rPr>
              <a:t>1</a:t>
            </a:r>
            <a:r>
              <a:rPr sz="1500" spc="-202" baseline="44444" dirty="0">
                <a:latin typeface="Cambria Math"/>
                <a:cs typeface="Cambria Math"/>
              </a:rPr>
              <a:t> </a:t>
            </a:r>
            <a:r>
              <a:rPr sz="2100" spc="397" baseline="45634" dirty="0">
                <a:latin typeface="Cambria Math"/>
                <a:cs typeface="Cambria Math"/>
              </a:rPr>
              <a:t> </a:t>
            </a:r>
            <a:endParaRPr sz="2100" baseline="45634">
              <a:latin typeface="Cambria Math"/>
              <a:cs typeface="Cambria Math"/>
            </a:endParaRPr>
          </a:p>
          <a:p>
            <a:pPr marL="1832610">
              <a:lnSpc>
                <a:spcPts val="1310"/>
              </a:lnSpc>
              <a:tabLst>
                <a:tab pos="2506345" algn="l"/>
              </a:tabLst>
            </a:pPr>
            <a:r>
              <a:rPr sz="1400" dirty="0">
                <a:latin typeface="Cambria Math"/>
                <a:cs typeface="Cambria Math"/>
              </a:rPr>
              <a:t>∆𝑡	</a:t>
            </a:r>
            <a:r>
              <a:rPr sz="1400" spc="-15" dirty="0">
                <a:latin typeface="Cambria Math"/>
                <a:cs typeface="Cambria Math"/>
              </a:rPr>
              <a:t>𝑡</a:t>
            </a:r>
            <a:r>
              <a:rPr sz="1500" spc="-22" baseline="-16666" dirty="0">
                <a:latin typeface="Cambria Math"/>
                <a:cs typeface="Cambria Math"/>
              </a:rPr>
              <a:t>2 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80" dirty="0">
                <a:latin typeface="Cambria Math"/>
                <a:cs typeface="Cambria Math"/>
              </a:rPr>
              <a:t> </a:t>
            </a:r>
            <a:r>
              <a:rPr sz="1400" spc="-25" dirty="0">
                <a:latin typeface="Cambria Math"/>
                <a:cs typeface="Cambria Math"/>
              </a:rPr>
              <a:t>𝑡</a:t>
            </a:r>
            <a:r>
              <a:rPr sz="1500" spc="-37" baseline="-16666" dirty="0">
                <a:latin typeface="Cambria Math"/>
                <a:cs typeface="Cambria Math"/>
              </a:rPr>
              <a:t>1</a:t>
            </a:r>
            <a:endParaRPr sz="1500" baseline="-16666">
              <a:latin typeface="Cambria Math"/>
              <a:cs typeface="Cambria Math"/>
            </a:endParaRPr>
          </a:p>
          <a:p>
            <a:pPr marL="12700" algn="just">
              <a:lnSpc>
                <a:spcPct val="100000"/>
              </a:lnSpc>
              <a:spcBef>
                <a:spcPts val="770"/>
              </a:spcBef>
            </a:pPr>
            <a:r>
              <a:rPr sz="1400" spc="-10" dirty="0">
                <a:latin typeface="Cambria"/>
                <a:cs typeface="Cambria"/>
              </a:rPr>
              <a:t>Where </a:t>
            </a:r>
            <a:r>
              <a:rPr sz="1400" spc="-5" dirty="0">
                <a:latin typeface="Cambria"/>
                <a:cs typeface="Cambria"/>
              </a:rPr>
              <a:t>"s" is the position </a:t>
            </a:r>
            <a:r>
              <a:rPr sz="1400" spc="-10" dirty="0">
                <a:latin typeface="Cambria"/>
                <a:cs typeface="Cambria"/>
              </a:rPr>
              <a:t>at </a:t>
            </a:r>
            <a:r>
              <a:rPr sz="1400" spc="-5" dirty="0">
                <a:latin typeface="Cambria"/>
                <a:cs typeface="Cambria"/>
              </a:rPr>
              <a:t>any time</a:t>
            </a:r>
            <a:r>
              <a:rPr sz="1400" spc="40" dirty="0">
                <a:latin typeface="Cambria"/>
                <a:cs typeface="Cambria"/>
              </a:rPr>
              <a:t> </a:t>
            </a:r>
            <a:r>
              <a:rPr sz="1400" i="1" spc="-5" dirty="0">
                <a:latin typeface="Cambria"/>
                <a:cs typeface="Cambria"/>
              </a:rPr>
              <a:t>"t"</a:t>
            </a:r>
            <a:endParaRPr sz="140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1395"/>
              </a:spcBef>
            </a:pPr>
            <a:r>
              <a:rPr sz="1400" u="heavy" spc="-3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heavy" spc="-10" dirty="0">
                <a:uFill>
                  <a:solidFill>
                    <a:srgbClr val="000000"/>
                  </a:solidFill>
                </a:uFill>
                <a:latin typeface="Wingdings"/>
                <a:cs typeface="Wingdings"/>
              </a:rPr>
              <a:t>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Cambria"/>
                <a:cs typeface="Cambria"/>
              </a:rPr>
              <a:t>Instantaneous</a:t>
            </a:r>
            <a:r>
              <a:rPr sz="1400" b="1" spc="-20" dirty="0">
                <a:latin typeface="Cambria"/>
                <a:cs typeface="Cambria"/>
              </a:rPr>
              <a:t> </a:t>
            </a:r>
            <a:r>
              <a:rPr sz="1400" b="1" spc="-10" dirty="0">
                <a:latin typeface="Cambria"/>
                <a:cs typeface="Cambria"/>
              </a:rPr>
              <a:t>Formulas</a:t>
            </a:r>
            <a:endParaRPr sz="140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815"/>
              </a:spcBef>
              <a:tabLst>
                <a:tab pos="1585595" algn="l"/>
              </a:tabLst>
            </a:pPr>
            <a:r>
              <a:rPr sz="1400" spc="15" dirty="0">
                <a:latin typeface="Cambria Math"/>
                <a:cs typeface="Cambria Math"/>
              </a:rPr>
              <a:t>𝑣(𝑡) </a:t>
            </a:r>
            <a:r>
              <a:rPr sz="1400" spc="8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85" dirty="0">
                <a:latin typeface="Cambria Math"/>
                <a:cs typeface="Cambria Math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𝑠′(𝑡)	</a:t>
            </a:r>
            <a:r>
              <a:rPr sz="1400" spc="10" dirty="0">
                <a:latin typeface="Cambria Math"/>
                <a:cs typeface="Cambria Math"/>
              </a:rPr>
              <a:t>𝑎(𝑡)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5" dirty="0">
                <a:latin typeface="Cambria Math"/>
                <a:cs typeface="Cambria Math"/>
              </a:rPr>
              <a:t>𝑣′(𝑡)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3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𝑠"(𝑡)</a:t>
            </a:r>
            <a:endParaRPr sz="1400">
              <a:latin typeface="Cambria Math"/>
              <a:cs typeface="Cambria Math"/>
            </a:endParaRPr>
          </a:p>
          <a:p>
            <a:pPr marL="12700" marR="5080" algn="just">
              <a:lnSpc>
                <a:spcPct val="146500"/>
              </a:lnSpc>
              <a:spcBef>
                <a:spcPts val="10"/>
              </a:spcBef>
            </a:pPr>
            <a:r>
              <a:rPr sz="1400" spc="-10" dirty="0">
                <a:latin typeface="Cambria"/>
                <a:cs typeface="Cambria"/>
              </a:rPr>
              <a:t>Where </a:t>
            </a:r>
            <a:r>
              <a:rPr sz="1400" spc="15" dirty="0">
                <a:latin typeface="Cambria Math"/>
                <a:cs typeface="Cambria Math"/>
              </a:rPr>
              <a:t>𝑣(𝑡) </a:t>
            </a:r>
            <a:r>
              <a:rPr sz="1400" spc="-5" dirty="0">
                <a:latin typeface="Cambria"/>
                <a:cs typeface="Cambria"/>
              </a:rPr>
              <a:t>is the first derivative of </a:t>
            </a:r>
            <a:r>
              <a:rPr sz="1400" dirty="0">
                <a:latin typeface="Cambria"/>
                <a:cs typeface="Cambria"/>
              </a:rPr>
              <a:t>the </a:t>
            </a:r>
            <a:r>
              <a:rPr sz="1400" spc="-5" dirty="0">
                <a:latin typeface="Cambria"/>
                <a:cs typeface="Cambria"/>
              </a:rPr>
              <a:t>position function and </a:t>
            </a:r>
            <a:r>
              <a:rPr sz="1400" spc="15" dirty="0">
                <a:latin typeface="Cambria Math"/>
                <a:cs typeface="Cambria Math"/>
              </a:rPr>
              <a:t>𝑎(𝑡) </a:t>
            </a:r>
            <a:r>
              <a:rPr sz="1400" spc="-5" dirty="0">
                <a:latin typeface="Cambria"/>
                <a:cs typeface="Cambria"/>
              </a:rPr>
              <a:t>is the first  derivative of </a:t>
            </a:r>
            <a:r>
              <a:rPr sz="1400" dirty="0">
                <a:latin typeface="Cambria"/>
                <a:cs typeface="Cambria"/>
              </a:rPr>
              <a:t>the </a:t>
            </a:r>
            <a:r>
              <a:rPr sz="1400" spc="-5" dirty="0">
                <a:latin typeface="Cambria"/>
                <a:cs typeface="Cambria"/>
              </a:rPr>
              <a:t>velocity function. </a:t>
            </a:r>
            <a:r>
              <a:rPr sz="1400" spc="-10" dirty="0">
                <a:latin typeface="Cambria"/>
                <a:cs typeface="Cambria"/>
              </a:rPr>
              <a:t>Also note </a:t>
            </a:r>
            <a:r>
              <a:rPr sz="1400" spc="-5" dirty="0">
                <a:latin typeface="Cambria"/>
                <a:cs typeface="Cambria"/>
              </a:rPr>
              <a:t>it is the second derivative of </a:t>
            </a:r>
            <a:r>
              <a:rPr sz="1400" dirty="0">
                <a:latin typeface="Cambria"/>
                <a:cs typeface="Cambria"/>
              </a:rPr>
              <a:t>the  </a:t>
            </a:r>
            <a:r>
              <a:rPr sz="1400" spc="-5" dirty="0">
                <a:latin typeface="Cambria"/>
                <a:cs typeface="Cambria"/>
              </a:rPr>
              <a:t>position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function.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390"/>
              </a:spcBef>
            </a:pPr>
            <a:r>
              <a:rPr sz="1400" b="1" u="heavy" spc="-1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Notes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400" spc="-10" dirty="0">
                <a:latin typeface="Cambria"/>
                <a:cs typeface="Cambria"/>
              </a:rPr>
              <a:t>v(t) </a:t>
            </a:r>
            <a:r>
              <a:rPr sz="1400" spc="15" dirty="0">
                <a:latin typeface="Cambria"/>
                <a:cs typeface="Cambria"/>
              </a:rPr>
              <a:t>=</a:t>
            </a:r>
            <a:r>
              <a:rPr sz="2100" spc="22" baseline="1984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0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"/>
                <a:cs typeface="Cambria"/>
              </a:rPr>
              <a:t>means </a:t>
            </a:r>
            <a:r>
              <a:rPr sz="1400" spc="-5" dirty="0">
                <a:latin typeface="Cambria"/>
                <a:cs typeface="Cambria"/>
              </a:rPr>
              <a:t>the object is </a:t>
            </a:r>
            <a:r>
              <a:rPr sz="1400" spc="-10" dirty="0">
                <a:latin typeface="Cambria"/>
                <a:cs typeface="Cambria"/>
              </a:rPr>
              <a:t>not</a:t>
            </a:r>
            <a:r>
              <a:rPr sz="1400" spc="-4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moving.</a:t>
            </a:r>
            <a:endParaRPr sz="1400">
              <a:latin typeface="Cambria"/>
              <a:cs typeface="Cambria"/>
            </a:endParaRPr>
          </a:p>
          <a:p>
            <a:pPr marL="12700" marR="1054735">
              <a:lnSpc>
                <a:spcPts val="2500"/>
              </a:lnSpc>
              <a:spcBef>
                <a:spcPts val="195"/>
              </a:spcBef>
            </a:pPr>
            <a:r>
              <a:rPr sz="1400" spc="-10" dirty="0">
                <a:latin typeface="Cambria"/>
                <a:cs typeface="Cambria"/>
              </a:rPr>
              <a:t>v(t) </a:t>
            </a:r>
            <a:r>
              <a:rPr sz="1400" spc="-5" dirty="0">
                <a:latin typeface="Cambria"/>
                <a:cs typeface="Cambria"/>
              </a:rPr>
              <a:t>= </a:t>
            </a:r>
            <a:r>
              <a:rPr sz="1400" dirty="0">
                <a:latin typeface="Cambria Math"/>
                <a:cs typeface="Cambria Math"/>
              </a:rPr>
              <a:t>(+) </a:t>
            </a:r>
            <a:r>
              <a:rPr sz="1400" spc="-10" dirty="0">
                <a:latin typeface="Cambria"/>
                <a:cs typeface="Cambria"/>
              </a:rPr>
              <a:t>means </a:t>
            </a:r>
            <a:r>
              <a:rPr sz="1400" spc="-5" dirty="0">
                <a:latin typeface="Cambria"/>
                <a:cs typeface="Cambria"/>
              </a:rPr>
              <a:t>the object would be </a:t>
            </a:r>
            <a:r>
              <a:rPr sz="1400" spc="-10" dirty="0">
                <a:latin typeface="Cambria"/>
                <a:cs typeface="Cambria"/>
              </a:rPr>
              <a:t>moving </a:t>
            </a:r>
            <a:r>
              <a:rPr sz="1400" spc="-5" dirty="0">
                <a:latin typeface="Cambria"/>
                <a:cs typeface="Cambria"/>
              </a:rPr>
              <a:t>forward (positive)  </a:t>
            </a:r>
            <a:r>
              <a:rPr sz="1400" spc="-10" dirty="0">
                <a:latin typeface="Cambria"/>
                <a:cs typeface="Cambria"/>
              </a:rPr>
              <a:t>v(t) </a:t>
            </a:r>
            <a:r>
              <a:rPr sz="1400" spc="-5" dirty="0">
                <a:latin typeface="Cambria"/>
                <a:cs typeface="Cambria"/>
              </a:rPr>
              <a:t>= </a:t>
            </a:r>
            <a:r>
              <a:rPr sz="1400" spc="-10" dirty="0">
                <a:latin typeface="Cambria Math"/>
                <a:cs typeface="Cambria Math"/>
              </a:rPr>
              <a:t>(−)</a:t>
            </a:r>
            <a:r>
              <a:rPr sz="1400" spc="-10" dirty="0">
                <a:latin typeface="Cambria"/>
                <a:cs typeface="Cambria"/>
              </a:rPr>
              <a:t>means </a:t>
            </a:r>
            <a:r>
              <a:rPr sz="1400" spc="-5" dirty="0">
                <a:latin typeface="Cambria"/>
                <a:cs typeface="Cambria"/>
              </a:rPr>
              <a:t>the object would be </a:t>
            </a:r>
            <a:r>
              <a:rPr sz="1400" spc="-10" dirty="0">
                <a:latin typeface="Cambria"/>
                <a:cs typeface="Cambria"/>
              </a:rPr>
              <a:t>moving </a:t>
            </a:r>
            <a:r>
              <a:rPr sz="1400" spc="-5" dirty="0">
                <a:latin typeface="Cambria"/>
                <a:cs typeface="Cambria"/>
              </a:rPr>
              <a:t>backward (negative)  </a:t>
            </a:r>
            <a:r>
              <a:rPr sz="1400" spc="-10" dirty="0">
                <a:latin typeface="Cambria"/>
                <a:cs typeface="Cambria"/>
              </a:rPr>
              <a:t>a(t) </a:t>
            </a:r>
            <a:r>
              <a:rPr sz="1400" spc="-5" dirty="0">
                <a:latin typeface="Cambria"/>
                <a:cs typeface="Cambria"/>
              </a:rPr>
              <a:t>=</a:t>
            </a:r>
            <a:r>
              <a:rPr sz="2100" spc="-7" baseline="1984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0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"/>
                <a:cs typeface="Cambria"/>
              </a:rPr>
              <a:t>means </a:t>
            </a:r>
            <a:r>
              <a:rPr sz="1400" spc="-5" dirty="0">
                <a:latin typeface="Cambria"/>
                <a:cs typeface="Cambria"/>
              </a:rPr>
              <a:t>there is </a:t>
            </a:r>
            <a:r>
              <a:rPr sz="1400" spc="-10" dirty="0">
                <a:latin typeface="Cambria"/>
                <a:cs typeface="Cambria"/>
              </a:rPr>
              <a:t>no </a:t>
            </a:r>
            <a:r>
              <a:rPr sz="1400" spc="-5" dirty="0">
                <a:latin typeface="Cambria"/>
                <a:cs typeface="Cambria"/>
              </a:rPr>
              <a:t>change </a:t>
            </a:r>
            <a:r>
              <a:rPr sz="1400" dirty="0">
                <a:latin typeface="Cambria"/>
                <a:cs typeface="Cambria"/>
              </a:rPr>
              <a:t>in </a:t>
            </a:r>
            <a:r>
              <a:rPr sz="1400" spc="-5" dirty="0">
                <a:latin typeface="Cambria"/>
                <a:cs typeface="Cambria"/>
              </a:rPr>
              <a:t>the</a:t>
            </a:r>
            <a:r>
              <a:rPr sz="1400" spc="3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velocity</a:t>
            </a:r>
            <a:endParaRPr sz="140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565"/>
              </a:spcBef>
            </a:pPr>
            <a:r>
              <a:rPr sz="1400" spc="-10" dirty="0">
                <a:latin typeface="Cambria"/>
                <a:cs typeface="Cambria"/>
              </a:rPr>
              <a:t>a(t) </a:t>
            </a:r>
            <a:r>
              <a:rPr sz="1400" spc="-5" dirty="0">
                <a:latin typeface="Cambria"/>
                <a:cs typeface="Cambria"/>
              </a:rPr>
              <a:t>= </a:t>
            </a:r>
            <a:r>
              <a:rPr sz="1400" dirty="0">
                <a:latin typeface="Cambria Math"/>
                <a:cs typeface="Cambria Math"/>
              </a:rPr>
              <a:t>(+) </a:t>
            </a:r>
            <a:r>
              <a:rPr sz="1400" spc="-10" dirty="0">
                <a:latin typeface="Cambria"/>
                <a:cs typeface="Cambria"/>
              </a:rPr>
              <a:t>means </a:t>
            </a:r>
            <a:r>
              <a:rPr sz="1400" spc="-5" dirty="0">
                <a:latin typeface="Cambria"/>
                <a:cs typeface="Cambria"/>
              </a:rPr>
              <a:t>the object is </a:t>
            </a:r>
            <a:r>
              <a:rPr sz="1400" spc="-10" dirty="0">
                <a:latin typeface="Cambria"/>
                <a:cs typeface="Cambria"/>
              </a:rPr>
              <a:t>going </a:t>
            </a:r>
            <a:r>
              <a:rPr sz="1400" spc="-5" dirty="0">
                <a:latin typeface="Cambria"/>
                <a:cs typeface="Cambria"/>
              </a:rPr>
              <a:t>faster</a:t>
            </a:r>
            <a:r>
              <a:rPr sz="1400" spc="6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(positive)</a:t>
            </a:r>
            <a:endParaRPr sz="140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819"/>
              </a:spcBef>
            </a:pPr>
            <a:r>
              <a:rPr sz="1400" spc="-10" dirty="0">
                <a:latin typeface="Cambria"/>
                <a:cs typeface="Cambria"/>
              </a:rPr>
              <a:t>a(t) </a:t>
            </a:r>
            <a:r>
              <a:rPr sz="1400" spc="-5" dirty="0">
                <a:latin typeface="Cambria"/>
                <a:cs typeface="Cambria"/>
              </a:rPr>
              <a:t>= </a:t>
            </a:r>
            <a:r>
              <a:rPr sz="1400" dirty="0">
                <a:latin typeface="Cambria Math"/>
                <a:cs typeface="Cambria Math"/>
              </a:rPr>
              <a:t>(−) </a:t>
            </a:r>
            <a:r>
              <a:rPr sz="1400" spc="-10" dirty="0">
                <a:latin typeface="Cambria"/>
                <a:cs typeface="Cambria"/>
              </a:rPr>
              <a:t>means </a:t>
            </a:r>
            <a:r>
              <a:rPr sz="1400" spc="-5" dirty="0">
                <a:latin typeface="Cambria"/>
                <a:cs typeface="Cambria"/>
              </a:rPr>
              <a:t>the object is </a:t>
            </a:r>
            <a:r>
              <a:rPr sz="1400" spc="-10" dirty="0">
                <a:latin typeface="Cambria"/>
                <a:cs typeface="Cambria"/>
              </a:rPr>
              <a:t>slowing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down.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70840" y="10102741"/>
            <a:ext cx="247650" cy="2368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5"/>
              </a:lnSpc>
            </a:pPr>
            <a:r>
              <a:rPr sz="1400" spc="-15" dirty="0">
                <a:latin typeface="Arial"/>
                <a:cs typeface="Arial"/>
              </a:rPr>
              <a:t>55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67654" y="434593"/>
            <a:ext cx="144907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76452" y="424637"/>
            <a:ext cx="5856605" cy="1645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765" marR="3459479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1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24765">
              <a:lnSpc>
                <a:spcPct val="100000"/>
              </a:lnSpc>
              <a:spcBef>
                <a:spcPts val="580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14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b="1" spc="-10" dirty="0">
                <a:latin typeface="Wingdings"/>
                <a:cs typeface="Wingdings"/>
              </a:rPr>
              <a:t></a:t>
            </a:r>
            <a:r>
              <a:rPr sz="1400" b="1" spc="-10" dirty="0">
                <a:latin typeface="Segoe Print"/>
                <a:cs typeface="Segoe Print"/>
              </a:rPr>
              <a:t>Example 1: </a:t>
            </a:r>
            <a:r>
              <a:rPr sz="1400" spc="-5" dirty="0">
                <a:latin typeface="Cambria"/>
                <a:cs typeface="Cambria"/>
              </a:rPr>
              <a:t>If s(t) = 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350" spc="7" baseline="21604" dirty="0">
                <a:latin typeface="Cambria"/>
                <a:cs typeface="Cambria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10" dirty="0">
                <a:latin typeface="Cambria"/>
                <a:cs typeface="Cambria"/>
              </a:rPr>
              <a:t>20. </a:t>
            </a:r>
            <a:r>
              <a:rPr sz="1400" spc="-5" dirty="0">
                <a:latin typeface="Cambria"/>
                <a:cs typeface="Cambria"/>
              </a:rPr>
              <a:t>Find the </a:t>
            </a:r>
            <a:r>
              <a:rPr sz="1400" spc="-10" dirty="0">
                <a:latin typeface="Cambria"/>
                <a:cs typeface="Cambria"/>
              </a:rPr>
              <a:t>average </a:t>
            </a:r>
            <a:r>
              <a:rPr sz="1400" spc="-5" dirty="0">
                <a:latin typeface="Cambria"/>
                <a:cs typeface="Cambria"/>
              </a:rPr>
              <a:t>velocity from t = 3 to t =</a:t>
            </a:r>
            <a:r>
              <a:rPr sz="1400" spc="-14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5.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595"/>
              </a:spcBef>
            </a:pPr>
            <a:r>
              <a:rPr sz="1400" b="1" spc="-5" dirty="0">
                <a:latin typeface="Segoe Print"/>
                <a:cs typeface="Segoe Print"/>
              </a:rPr>
              <a:t>Solution:</a:t>
            </a:r>
            <a:endParaRPr sz="1400">
              <a:latin typeface="Segoe Print"/>
              <a:cs typeface="Segoe Print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89936" y="2396362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5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76452" y="2258694"/>
            <a:ext cx="199961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𝐴𝑣𝑒𝑟𝑎𝑔𝑒 </a:t>
            </a:r>
            <a:r>
              <a:rPr sz="1400" dirty="0">
                <a:latin typeface="Cambria Math"/>
                <a:cs typeface="Cambria Math"/>
              </a:rPr>
              <a:t>𝑣𝑒𝑙𝑜𝑐𝑖𝑡𝑦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2100" baseline="-37698" dirty="0">
                <a:latin typeface="Cambria Math"/>
                <a:cs typeface="Cambria Math"/>
              </a:rPr>
              <a:t>∆𝑡</a:t>
            </a:r>
            <a:r>
              <a:rPr sz="2100" spc="89" baseline="-37698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713608" y="2396362"/>
            <a:ext cx="875665" cy="0"/>
          </a:xfrm>
          <a:custGeom>
            <a:avLst/>
            <a:gdLst/>
            <a:ahLst/>
            <a:cxnLst/>
            <a:rect l="l" t="t" r="r" b="b"/>
            <a:pathLst>
              <a:path w="875664">
                <a:moveTo>
                  <a:pt x="0" y="0"/>
                </a:moveTo>
                <a:lnTo>
                  <a:pt x="8750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932938" y="2377567"/>
            <a:ext cx="13430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231900" algn="l"/>
              </a:tabLst>
            </a:pPr>
            <a:r>
              <a:rPr sz="1400" spc="-5" dirty="0">
                <a:latin typeface="Cambria Math"/>
                <a:cs typeface="Cambria Math"/>
              </a:rPr>
              <a:t>5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 3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820667" y="2396362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>
                <a:moveTo>
                  <a:pt x="0" y="0"/>
                </a:moveTo>
                <a:lnTo>
                  <a:pt x="7866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277236" y="2121534"/>
            <a:ext cx="27730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36245" algn="l"/>
                <a:tab pos="1543050" algn="l"/>
                <a:tab pos="2564130" algn="l"/>
              </a:tabLst>
            </a:pPr>
            <a:r>
              <a:rPr sz="1400" spc="5" dirty="0">
                <a:latin typeface="Cambria Math"/>
                <a:cs typeface="Cambria Math"/>
              </a:rPr>
              <a:t>∆</a:t>
            </a:r>
            <a:r>
              <a:rPr sz="1400" spc="-10" dirty="0">
                <a:latin typeface="Cambria Math"/>
                <a:cs typeface="Cambria Math"/>
              </a:rPr>
              <a:t>𝑠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15" dirty="0">
                <a:latin typeface="Cambria Math"/>
                <a:cs typeface="Cambria Math"/>
              </a:rPr>
              <a:t>𝑠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5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2100" spc="3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15" dirty="0">
                <a:latin typeface="Cambria Math"/>
                <a:cs typeface="Cambria Math"/>
              </a:rPr>
              <a:t>𝑠</a:t>
            </a: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5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−</a:t>
            </a:r>
            <a:r>
              <a:rPr sz="1400" spc="-10" dirty="0">
                <a:latin typeface="Cambria Math"/>
                <a:cs typeface="Cambria Math"/>
              </a:rPr>
              <a:t>11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	</a:t>
            </a:r>
            <a:r>
              <a:rPr sz="1400" spc="-10" dirty="0">
                <a:latin typeface="Cambria Math"/>
                <a:cs typeface="Cambria Math"/>
              </a:rPr>
              <a:t>16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842002" y="2396362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625088" y="2258694"/>
            <a:ext cx="1755139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033780" algn="l"/>
              </a:tabLst>
            </a:pPr>
            <a:r>
              <a:rPr sz="1400" spc="-10" dirty="0">
                <a:latin typeface="Cambria Math"/>
                <a:cs typeface="Cambria Math"/>
              </a:rPr>
              <a:t>=	= </a:t>
            </a:r>
            <a:r>
              <a:rPr sz="2100" spc="-7" baseline="-37698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4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8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70840" y="10102741"/>
            <a:ext cx="247650" cy="2368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5"/>
              </a:lnSpc>
            </a:pPr>
            <a:r>
              <a:rPr sz="1400" spc="-15" dirty="0">
                <a:latin typeface="Arial"/>
                <a:cs typeface="Arial"/>
              </a:rPr>
              <a:t>56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76452" y="2527634"/>
            <a:ext cx="5876290" cy="585597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>
              <a:lnSpc>
                <a:spcPct val="120300"/>
              </a:lnSpc>
              <a:spcBef>
                <a:spcPts val="430"/>
              </a:spcBef>
            </a:pPr>
            <a:r>
              <a:rPr sz="2200" b="1" spc="-10" dirty="0">
                <a:latin typeface="Wingdings"/>
                <a:cs typeface="Wingdings"/>
              </a:rPr>
              <a:t></a:t>
            </a:r>
            <a:r>
              <a:rPr sz="1400" b="1" spc="-10" dirty="0">
                <a:latin typeface="Segoe Print"/>
                <a:cs typeface="Segoe Print"/>
              </a:rPr>
              <a:t>Example 2: </a:t>
            </a:r>
            <a:r>
              <a:rPr sz="1400" dirty="0">
                <a:latin typeface="Cambria"/>
                <a:cs typeface="Cambria"/>
              </a:rPr>
              <a:t>Find </a:t>
            </a:r>
            <a:r>
              <a:rPr sz="1400" spc="-5" dirty="0">
                <a:latin typeface="Cambria"/>
                <a:cs typeface="Cambria"/>
              </a:rPr>
              <a:t>the velocity function and the acceleration </a:t>
            </a:r>
            <a:r>
              <a:rPr sz="1400" spc="-10" dirty="0">
                <a:latin typeface="Cambria"/>
                <a:cs typeface="Cambria"/>
              </a:rPr>
              <a:t>at </a:t>
            </a:r>
            <a:r>
              <a:rPr sz="1400" spc="-5" dirty="0">
                <a:latin typeface="Cambria"/>
                <a:cs typeface="Cambria"/>
              </a:rPr>
              <a:t>t = 2 </a:t>
            </a:r>
            <a:r>
              <a:rPr sz="1400" spc="5" dirty="0">
                <a:latin typeface="Cambria"/>
                <a:cs typeface="Cambria"/>
              </a:rPr>
              <a:t>for  </a:t>
            </a:r>
            <a:r>
              <a:rPr sz="1400" spc="-5" dirty="0">
                <a:latin typeface="Cambria"/>
                <a:cs typeface="Cambria"/>
              </a:rPr>
              <a:t>the function s (t) = </a:t>
            </a:r>
            <a:r>
              <a:rPr sz="1400" dirty="0">
                <a:latin typeface="Cambria"/>
                <a:cs typeface="Cambria"/>
              </a:rPr>
              <a:t>2t</a:t>
            </a:r>
            <a:r>
              <a:rPr sz="1350" baseline="21604" dirty="0">
                <a:latin typeface="Cambria"/>
                <a:cs typeface="Cambria"/>
              </a:rPr>
              <a:t>3 </a:t>
            </a:r>
            <a:r>
              <a:rPr sz="1400" spc="-5" dirty="0">
                <a:latin typeface="Cambria"/>
                <a:cs typeface="Cambria"/>
              </a:rPr>
              <a:t>+ 5t –</a:t>
            </a:r>
            <a:r>
              <a:rPr sz="1400" spc="-6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7.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sz="1400" b="1" spc="-5" dirty="0">
                <a:latin typeface="Segoe Print"/>
                <a:cs typeface="Segoe Print"/>
              </a:rPr>
              <a:t>Solution:</a:t>
            </a:r>
            <a:endParaRPr sz="14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400" spc="15" dirty="0">
                <a:latin typeface="Cambria Math"/>
                <a:cs typeface="Cambria Math"/>
              </a:rPr>
              <a:t>𝑣(𝑡)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5" dirty="0">
                <a:latin typeface="Cambria Math"/>
                <a:cs typeface="Cambria Math"/>
              </a:rPr>
              <a:t>𝑠′(𝑡)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20" dirty="0">
                <a:latin typeface="Cambria Math"/>
                <a:cs typeface="Cambria Math"/>
              </a:rPr>
              <a:t>6𝑡</a:t>
            </a:r>
            <a:r>
              <a:rPr sz="1500" spc="30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400" spc="5" dirty="0">
                <a:latin typeface="Cambria Math"/>
                <a:cs typeface="Cambria Math"/>
              </a:rPr>
              <a:t>𝑣(2)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6(4)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9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29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400" spc="15" dirty="0">
                <a:latin typeface="Cambria Math"/>
                <a:cs typeface="Cambria Math"/>
              </a:rPr>
              <a:t>𝑎(𝑡)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dirty="0">
                <a:latin typeface="Cambria Math"/>
                <a:cs typeface="Cambria Math"/>
              </a:rPr>
              <a:t>𝑣′(𝑡)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3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12𝑡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1400" spc="5" dirty="0">
                <a:latin typeface="Cambria Math"/>
                <a:cs typeface="Cambria Math"/>
              </a:rPr>
              <a:t>𝑎(2)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12(2)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24</a:t>
            </a:r>
            <a:endParaRPr sz="1400">
              <a:latin typeface="Cambria Math"/>
              <a:cs typeface="Cambria Math"/>
            </a:endParaRPr>
          </a:p>
          <a:p>
            <a:pPr marL="12700" marR="5715">
              <a:lnSpc>
                <a:spcPct val="120300"/>
              </a:lnSpc>
              <a:spcBef>
                <a:spcPts val="155"/>
              </a:spcBef>
            </a:pPr>
            <a:r>
              <a:rPr sz="2200" b="1" spc="-5" dirty="0">
                <a:latin typeface="Wingdings"/>
                <a:cs typeface="Wingdings"/>
              </a:rPr>
              <a:t></a:t>
            </a:r>
            <a:r>
              <a:rPr sz="1400" b="1" spc="-5" dirty="0">
                <a:latin typeface="Segoe Print"/>
                <a:cs typeface="Segoe Print"/>
              </a:rPr>
              <a:t>Example </a:t>
            </a:r>
            <a:r>
              <a:rPr sz="1400" b="1" spc="-10" dirty="0">
                <a:latin typeface="Segoe Print"/>
                <a:cs typeface="Segoe Print"/>
              </a:rPr>
              <a:t>3: </a:t>
            </a:r>
            <a:r>
              <a:rPr sz="1400" spc="-5" dirty="0">
                <a:latin typeface="Cambria"/>
                <a:cs typeface="Cambria"/>
              </a:rPr>
              <a:t>If a ball is thrown </a:t>
            </a:r>
            <a:r>
              <a:rPr sz="1400" spc="-10" dirty="0">
                <a:latin typeface="Cambria"/>
                <a:cs typeface="Cambria"/>
              </a:rPr>
              <a:t>vertically upward with an initial </a:t>
            </a:r>
            <a:r>
              <a:rPr sz="1400" spc="-5" dirty="0">
                <a:latin typeface="Cambria"/>
                <a:cs typeface="Cambria"/>
              </a:rPr>
              <a:t>velocity  of </a:t>
            </a:r>
            <a:r>
              <a:rPr sz="1400" spc="-10" dirty="0">
                <a:latin typeface="Cambria"/>
                <a:cs typeface="Cambria"/>
              </a:rPr>
              <a:t>128 </a:t>
            </a:r>
            <a:r>
              <a:rPr sz="1400" spc="-5" dirty="0">
                <a:latin typeface="Cambria"/>
                <a:cs typeface="Cambria"/>
              </a:rPr>
              <a:t>ft/sec, the ball's </a:t>
            </a:r>
            <a:r>
              <a:rPr sz="1400" spc="-10" dirty="0">
                <a:latin typeface="Cambria"/>
                <a:cs typeface="Cambria"/>
              </a:rPr>
              <a:t>height after </a:t>
            </a:r>
            <a:r>
              <a:rPr sz="1400" spc="-5" dirty="0">
                <a:latin typeface="Cambria"/>
                <a:cs typeface="Cambria"/>
              </a:rPr>
              <a:t>t </a:t>
            </a:r>
            <a:r>
              <a:rPr sz="1400" spc="-10" dirty="0">
                <a:latin typeface="Cambria"/>
                <a:cs typeface="Cambria"/>
              </a:rPr>
              <a:t>seconds </a:t>
            </a:r>
            <a:r>
              <a:rPr sz="1400" spc="-5" dirty="0">
                <a:latin typeface="Cambria"/>
                <a:cs typeface="Cambria"/>
              </a:rPr>
              <a:t>is s (t) = </a:t>
            </a:r>
            <a:r>
              <a:rPr sz="1400" spc="-10" dirty="0">
                <a:latin typeface="Cambria"/>
                <a:cs typeface="Cambria"/>
              </a:rPr>
              <a:t>128t </a:t>
            </a:r>
            <a:r>
              <a:rPr sz="1400" spc="-5" dirty="0">
                <a:latin typeface="Cambria"/>
                <a:cs typeface="Cambria"/>
              </a:rPr>
              <a:t>-</a:t>
            </a:r>
            <a:r>
              <a:rPr sz="1400" spc="21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16t</a:t>
            </a:r>
            <a:r>
              <a:rPr sz="1350" spc="-7" baseline="21604" dirty="0">
                <a:latin typeface="Cambria"/>
                <a:cs typeface="Cambria"/>
              </a:rPr>
              <a:t>2</a:t>
            </a:r>
            <a:r>
              <a:rPr sz="1400" spc="-5" dirty="0">
                <a:latin typeface="Cambria"/>
                <a:cs typeface="Cambria"/>
              </a:rPr>
              <a:t>.</a:t>
            </a:r>
            <a:endParaRPr sz="1400">
              <a:latin typeface="Cambria"/>
              <a:cs typeface="Cambria"/>
            </a:endParaRPr>
          </a:p>
          <a:p>
            <a:pPr marL="243840" indent="-231140">
              <a:lnSpc>
                <a:spcPct val="100000"/>
              </a:lnSpc>
              <a:spcBef>
                <a:spcPts val="790"/>
              </a:spcBef>
              <a:buAutoNum type="alphaLcParenR"/>
              <a:tabLst>
                <a:tab pos="244475" algn="l"/>
              </a:tabLst>
            </a:pPr>
            <a:r>
              <a:rPr sz="1400" spc="-10" dirty="0">
                <a:latin typeface="Cambria"/>
                <a:cs typeface="Cambria"/>
              </a:rPr>
              <a:t>What </a:t>
            </a:r>
            <a:r>
              <a:rPr sz="1400" spc="-5" dirty="0">
                <a:latin typeface="Cambria"/>
                <a:cs typeface="Cambria"/>
              </a:rPr>
              <a:t>is the velocity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function?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1400" b="1" spc="-5" dirty="0">
                <a:latin typeface="Segoe Print"/>
                <a:cs typeface="Segoe Print"/>
              </a:rPr>
              <a:t>Solution: </a:t>
            </a:r>
            <a:r>
              <a:rPr sz="1400" spc="15" dirty="0">
                <a:latin typeface="Cambria Math"/>
                <a:cs typeface="Cambria Math"/>
              </a:rPr>
              <a:t>𝑣(𝑡) </a:t>
            </a:r>
            <a:r>
              <a:rPr sz="1400" spc="-10" dirty="0">
                <a:latin typeface="Cambria Math"/>
                <a:cs typeface="Cambria Math"/>
              </a:rPr>
              <a:t>= 128 −</a:t>
            </a:r>
            <a:r>
              <a:rPr sz="1400" spc="27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32𝑡</a:t>
            </a:r>
            <a:endParaRPr sz="1400">
              <a:latin typeface="Cambria Math"/>
              <a:cs typeface="Cambria Math"/>
            </a:endParaRPr>
          </a:p>
          <a:p>
            <a:pPr marL="256540" indent="-243840">
              <a:lnSpc>
                <a:spcPct val="100000"/>
              </a:lnSpc>
              <a:spcBef>
                <a:spcPts val="1295"/>
              </a:spcBef>
              <a:buAutoNum type="alphaLcParenR" startAt="2"/>
              <a:tabLst>
                <a:tab pos="256540" algn="l"/>
              </a:tabLst>
            </a:pPr>
            <a:r>
              <a:rPr sz="1400" spc="-15" dirty="0">
                <a:latin typeface="Cambria"/>
                <a:cs typeface="Cambria"/>
              </a:rPr>
              <a:t>What </a:t>
            </a:r>
            <a:r>
              <a:rPr sz="1400" spc="-5" dirty="0">
                <a:latin typeface="Cambria"/>
                <a:cs typeface="Cambria"/>
              </a:rPr>
              <a:t>is the velocity when t = 2, 4,</a:t>
            </a:r>
            <a:r>
              <a:rPr sz="1400" spc="5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6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1400" b="1" spc="-5" dirty="0">
                <a:latin typeface="Segoe Print"/>
                <a:cs typeface="Segoe Print"/>
              </a:rPr>
              <a:t>Solution: </a:t>
            </a:r>
            <a:r>
              <a:rPr sz="1400" spc="5" dirty="0">
                <a:latin typeface="Cambria Math"/>
                <a:cs typeface="Cambria Math"/>
              </a:rPr>
              <a:t>𝑣(2) </a:t>
            </a:r>
            <a:r>
              <a:rPr sz="1400" spc="-10" dirty="0">
                <a:latin typeface="Cambria Math"/>
                <a:cs typeface="Cambria Math"/>
              </a:rPr>
              <a:t>= 128 − </a:t>
            </a:r>
            <a:r>
              <a:rPr sz="1400" spc="-5" dirty="0">
                <a:latin typeface="Cambria Math"/>
                <a:cs typeface="Cambria Math"/>
              </a:rPr>
              <a:t>32(2)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2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64</a:t>
            </a:r>
            <a:endParaRPr sz="1400">
              <a:latin typeface="Cambria Math"/>
              <a:cs typeface="Cambria Math"/>
            </a:endParaRPr>
          </a:p>
          <a:p>
            <a:pPr marL="796290">
              <a:lnSpc>
                <a:spcPct val="100000"/>
              </a:lnSpc>
              <a:spcBef>
                <a:spcPts val="935"/>
              </a:spcBef>
            </a:pPr>
            <a:r>
              <a:rPr sz="1400" spc="5" dirty="0">
                <a:latin typeface="Cambria Math"/>
                <a:cs typeface="Cambria Math"/>
              </a:rPr>
              <a:t>𝑣(4) </a:t>
            </a:r>
            <a:r>
              <a:rPr sz="1400" spc="-10" dirty="0">
                <a:latin typeface="Cambria Math"/>
                <a:cs typeface="Cambria Math"/>
              </a:rPr>
              <a:t>= 128 − </a:t>
            </a:r>
            <a:r>
              <a:rPr sz="1400" spc="-5" dirty="0">
                <a:latin typeface="Cambria Math"/>
                <a:cs typeface="Cambria Math"/>
              </a:rPr>
              <a:t>32(4)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1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32</a:t>
            </a:r>
            <a:endParaRPr sz="1400">
              <a:latin typeface="Cambria Math"/>
              <a:cs typeface="Cambria Math"/>
            </a:endParaRPr>
          </a:p>
          <a:p>
            <a:pPr marL="796290">
              <a:lnSpc>
                <a:spcPct val="100000"/>
              </a:lnSpc>
              <a:spcBef>
                <a:spcPts val="819"/>
              </a:spcBef>
            </a:pPr>
            <a:r>
              <a:rPr sz="1400" spc="5" dirty="0">
                <a:latin typeface="Cambria Math"/>
                <a:cs typeface="Cambria Math"/>
              </a:rPr>
              <a:t>𝑣(6) </a:t>
            </a:r>
            <a:r>
              <a:rPr sz="1400" spc="-10" dirty="0">
                <a:latin typeface="Cambria Math"/>
                <a:cs typeface="Cambria Math"/>
              </a:rPr>
              <a:t>= 128 − </a:t>
            </a:r>
            <a:r>
              <a:rPr sz="1400" spc="-5" dirty="0">
                <a:latin typeface="Cambria Math"/>
                <a:cs typeface="Cambria Math"/>
              </a:rPr>
              <a:t>32(6)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1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−64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4330065" algn="l"/>
              </a:tabLst>
            </a:pPr>
            <a:r>
              <a:rPr sz="1400" dirty="0">
                <a:latin typeface="Cambria"/>
                <a:cs typeface="Cambria"/>
              </a:rPr>
              <a:t>c)  </a:t>
            </a:r>
            <a:r>
              <a:rPr sz="1400" spc="-10" dirty="0">
                <a:latin typeface="Cambria"/>
                <a:cs typeface="Cambria"/>
              </a:rPr>
              <a:t>At what time </a:t>
            </a:r>
            <a:r>
              <a:rPr sz="1400" spc="-5" dirty="0">
                <a:latin typeface="Cambria"/>
                <a:cs typeface="Cambria"/>
              </a:rPr>
              <a:t>is the velocity </a:t>
            </a:r>
            <a:r>
              <a:rPr sz="1400" spc="-10" dirty="0">
                <a:latin typeface="Cambria Math"/>
                <a:cs typeface="Cambria Math"/>
              </a:rPr>
              <a:t>48 </a:t>
            </a:r>
            <a:r>
              <a:rPr sz="1400" spc="5" dirty="0">
                <a:latin typeface="Cambria Math"/>
                <a:cs typeface="Cambria Math"/>
              </a:rPr>
              <a:t>𝑓𝑡/𝑠𝑒𝑐? </a:t>
            </a:r>
            <a:r>
              <a:rPr sz="1400" spc="31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16</a:t>
            </a:r>
            <a:r>
              <a:rPr sz="1400" spc="14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𝑓𝑡/𝑠𝑒𝑐</a:t>
            </a:r>
            <a:r>
              <a:rPr sz="1400" spc="4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?	</a:t>
            </a:r>
            <a:r>
              <a:rPr sz="1400" spc="-10" dirty="0">
                <a:latin typeface="Cambria Math"/>
                <a:cs typeface="Cambria Math"/>
              </a:rPr>
              <a:t>− 48 </a:t>
            </a:r>
            <a:r>
              <a:rPr sz="1400" dirty="0">
                <a:latin typeface="Cambria Math"/>
                <a:cs typeface="Cambria Math"/>
              </a:rPr>
              <a:t>𝑓𝑡/𝑠𝑒𝑐</a:t>
            </a:r>
            <a:r>
              <a:rPr sz="1400" spc="8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?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1400" b="1" spc="-5" dirty="0">
                <a:latin typeface="Segoe Print"/>
                <a:cs typeface="Segoe Print"/>
              </a:rPr>
              <a:t>Solution: </a:t>
            </a:r>
            <a:r>
              <a:rPr sz="1400" spc="-10" dirty="0">
                <a:latin typeface="Cambria"/>
                <a:cs typeface="Cambria"/>
              </a:rPr>
              <a:t>Set </a:t>
            </a:r>
            <a:r>
              <a:rPr sz="1400" spc="-5" dirty="0">
                <a:latin typeface="Cambria"/>
                <a:cs typeface="Cambria"/>
              </a:rPr>
              <a:t>the velocity function to each of the </a:t>
            </a:r>
            <a:r>
              <a:rPr sz="1400" dirty="0">
                <a:latin typeface="Cambria"/>
                <a:cs typeface="Cambria"/>
              </a:rPr>
              <a:t>above</a:t>
            </a:r>
            <a:r>
              <a:rPr sz="1400" spc="-21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values!</a:t>
            </a:r>
            <a:endParaRPr sz="1400">
              <a:latin typeface="Cambria"/>
              <a:cs typeface="Cambria"/>
            </a:endParaRPr>
          </a:p>
        </p:txBody>
      </p:sp>
      <p:graphicFrame>
        <p:nvGraphicFramePr>
          <p:cNvPr id="45" name="object 45"/>
          <p:cNvGraphicFramePr>
            <a:graphicFrameLocks noGrp="1"/>
          </p:cNvGraphicFramePr>
          <p:nvPr/>
        </p:nvGraphicFramePr>
        <p:xfrm>
          <a:off x="1126794" y="8524281"/>
          <a:ext cx="5060950" cy="829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6865"/>
                <a:gridCol w="1753235"/>
                <a:gridCol w="1720850"/>
              </a:tblGrid>
              <a:tr h="259075">
                <a:tc>
                  <a:txBody>
                    <a:bodyPr/>
                    <a:lstStyle/>
                    <a:p>
                      <a:pPr marL="31750">
                        <a:lnSpc>
                          <a:spcPts val="1605"/>
                        </a:lnSpc>
                      </a:pPr>
                      <a:r>
                        <a:rPr sz="1400" spc="-10" dirty="0">
                          <a:latin typeface="Cambria Math"/>
                          <a:cs typeface="Cambria Math"/>
                        </a:rPr>
                        <a:t>48 = 128 −</a:t>
                      </a:r>
                      <a:r>
                        <a:rPr sz="1400" spc="220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32𝑡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ts val="1605"/>
                        </a:lnSpc>
                      </a:pPr>
                      <a:r>
                        <a:rPr sz="1400" spc="-10" dirty="0">
                          <a:latin typeface="Cambria Math"/>
                          <a:cs typeface="Cambria Math"/>
                        </a:rPr>
                        <a:t>16 = 128 −</a:t>
                      </a:r>
                      <a:r>
                        <a:rPr sz="1400" spc="220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32𝑡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ts val="1605"/>
                        </a:lnSpc>
                      </a:pPr>
                      <a:r>
                        <a:rPr sz="1400" spc="-10" dirty="0">
                          <a:latin typeface="Cambria Math"/>
                          <a:cs typeface="Cambria Math"/>
                        </a:rPr>
                        <a:t>−48 = 128 −</a:t>
                      </a:r>
                      <a:r>
                        <a:rPr sz="1400" spc="-8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32𝑡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T="0" marB="0"/>
                </a:tc>
              </a:tr>
              <a:tr h="310895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spc="-10" dirty="0">
                          <a:latin typeface="Cambria Math"/>
                          <a:cs typeface="Cambria Math"/>
                        </a:rPr>
                        <a:t>− 80 =</a:t>
                      </a:r>
                      <a:r>
                        <a:rPr sz="1400" spc="200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5" dirty="0">
                          <a:latin typeface="Cambria Math"/>
                          <a:cs typeface="Cambria Math"/>
                        </a:rPr>
                        <a:t>−32𝑡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T="41910" marB="0"/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spc="-10" dirty="0">
                          <a:latin typeface="Cambria Math"/>
                          <a:cs typeface="Cambria Math"/>
                        </a:rPr>
                        <a:t>−112 =</a:t>
                      </a:r>
                      <a:r>
                        <a:rPr sz="1400" spc="19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5" dirty="0">
                          <a:latin typeface="Cambria Math"/>
                          <a:cs typeface="Cambria Math"/>
                        </a:rPr>
                        <a:t>−32𝑡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T="41910" marB="0"/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spc="-10" dirty="0">
                          <a:latin typeface="Cambria Math"/>
                          <a:cs typeface="Cambria Math"/>
                        </a:rPr>
                        <a:t>−176 =</a:t>
                      </a:r>
                      <a:r>
                        <a:rPr sz="1400" spc="19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5" dirty="0">
                          <a:latin typeface="Cambria Math"/>
                          <a:cs typeface="Cambria Math"/>
                        </a:rPr>
                        <a:t>−32𝑡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T="41910" marB="0"/>
                </a:tc>
              </a:tr>
              <a:tr h="259075">
                <a:tc>
                  <a:txBody>
                    <a:bodyPr/>
                    <a:lstStyle/>
                    <a:p>
                      <a:pPr marL="388620">
                        <a:lnSpc>
                          <a:spcPts val="1610"/>
                        </a:lnSpc>
                        <a:spcBef>
                          <a:spcPts val="330"/>
                        </a:spcBef>
                      </a:pPr>
                      <a:r>
                        <a:rPr sz="1400" spc="-10" dirty="0">
                          <a:latin typeface="Cambria Math"/>
                          <a:cs typeface="Cambria Math"/>
                        </a:rPr>
                        <a:t>2.5 =</a:t>
                      </a:r>
                      <a:r>
                        <a:rPr sz="1400" spc="15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5" dirty="0">
                          <a:latin typeface="Cambria Math"/>
                          <a:cs typeface="Cambria Math"/>
                        </a:rPr>
                        <a:t>𝑡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T="41910" marB="0"/>
                </a:tc>
                <a:tc>
                  <a:txBody>
                    <a:bodyPr/>
                    <a:lstStyle/>
                    <a:p>
                      <a:pPr marL="469265">
                        <a:lnSpc>
                          <a:spcPts val="1610"/>
                        </a:lnSpc>
                        <a:spcBef>
                          <a:spcPts val="330"/>
                        </a:spcBef>
                      </a:pPr>
                      <a:r>
                        <a:rPr sz="1400" spc="-10" dirty="0">
                          <a:latin typeface="Cambria Math"/>
                          <a:cs typeface="Cambria Math"/>
                        </a:rPr>
                        <a:t>3.5 =</a:t>
                      </a:r>
                      <a:r>
                        <a:rPr sz="1400" spc="204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5" dirty="0">
                          <a:latin typeface="Cambria Math"/>
                          <a:cs typeface="Cambria Math"/>
                        </a:rPr>
                        <a:t>𝑡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T="41910" marB="0"/>
                </a:tc>
                <a:tc>
                  <a:txBody>
                    <a:bodyPr/>
                    <a:lstStyle/>
                    <a:p>
                      <a:pPr marL="426720">
                        <a:lnSpc>
                          <a:spcPts val="1610"/>
                        </a:lnSpc>
                        <a:spcBef>
                          <a:spcPts val="330"/>
                        </a:spcBef>
                      </a:pPr>
                      <a:r>
                        <a:rPr sz="1400" spc="-10" dirty="0">
                          <a:latin typeface="Cambria Math"/>
                          <a:cs typeface="Cambria Math"/>
                        </a:rPr>
                        <a:t>5.5 =</a:t>
                      </a:r>
                      <a:r>
                        <a:rPr sz="1400" spc="180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5" dirty="0">
                          <a:latin typeface="Cambria Math"/>
                          <a:cs typeface="Cambria Math"/>
                        </a:rPr>
                        <a:t>𝑡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T="4191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67654" y="434593"/>
            <a:ext cx="144907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76452" y="424637"/>
            <a:ext cx="5966460" cy="8806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765" marR="356870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1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24765" algn="just">
              <a:lnSpc>
                <a:spcPct val="100000"/>
              </a:lnSpc>
              <a:spcBef>
                <a:spcPts val="580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14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imes New Roman"/>
              <a:cs typeface="Times New Roman"/>
            </a:endParaRPr>
          </a:p>
          <a:p>
            <a:pPr marL="256540" indent="-243840" algn="just">
              <a:lnSpc>
                <a:spcPct val="100000"/>
              </a:lnSpc>
              <a:buAutoNum type="alphaLcParenR" startAt="4"/>
              <a:tabLst>
                <a:tab pos="256540" algn="l"/>
              </a:tabLst>
            </a:pPr>
            <a:r>
              <a:rPr sz="1400" spc="-10" dirty="0">
                <a:latin typeface="Cambria"/>
                <a:cs typeface="Cambria"/>
              </a:rPr>
              <a:t>When </a:t>
            </a:r>
            <a:r>
              <a:rPr sz="1400" spc="-5" dirty="0">
                <a:latin typeface="Cambria"/>
                <a:cs typeface="Cambria"/>
              </a:rPr>
              <a:t>is </a:t>
            </a:r>
            <a:r>
              <a:rPr sz="1400" dirty="0">
                <a:latin typeface="Cambria"/>
                <a:cs typeface="Cambria"/>
              </a:rPr>
              <a:t>the </a:t>
            </a:r>
            <a:r>
              <a:rPr sz="1400" spc="-5" dirty="0">
                <a:latin typeface="Cambria"/>
                <a:cs typeface="Cambria"/>
              </a:rPr>
              <a:t>velocity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zero?</a:t>
            </a:r>
            <a:endParaRPr sz="140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1010"/>
              </a:spcBef>
            </a:pPr>
            <a:r>
              <a:rPr sz="1400" spc="-5" dirty="0">
                <a:latin typeface="Segoe Print"/>
                <a:cs typeface="Segoe Print"/>
              </a:rPr>
              <a:t>Solution: </a:t>
            </a:r>
            <a:r>
              <a:rPr sz="1400" spc="-10" dirty="0">
                <a:latin typeface="Cambria"/>
                <a:cs typeface="Cambria"/>
              </a:rPr>
              <a:t>Set </a:t>
            </a:r>
            <a:r>
              <a:rPr sz="1400" spc="-5" dirty="0">
                <a:latin typeface="Cambria"/>
                <a:cs typeface="Cambria"/>
              </a:rPr>
              <a:t>the velocity function to zero </a:t>
            </a:r>
            <a:r>
              <a:rPr sz="1400" spc="-15" dirty="0">
                <a:latin typeface="Cambria"/>
                <a:cs typeface="Cambria"/>
              </a:rPr>
              <a:t>and</a:t>
            </a:r>
            <a:r>
              <a:rPr sz="1400" spc="9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solve</a:t>
            </a:r>
            <a:endParaRPr sz="1400">
              <a:latin typeface="Cambria"/>
              <a:cs typeface="Cambria"/>
            </a:endParaRPr>
          </a:p>
          <a:p>
            <a:pPr marR="206375" algn="ctr">
              <a:lnSpc>
                <a:spcPct val="100000"/>
              </a:lnSpc>
              <a:spcBef>
                <a:spcPts val="1295"/>
              </a:spcBef>
            </a:pPr>
            <a:r>
              <a:rPr sz="1400" spc="-5" dirty="0">
                <a:latin typeface="Cambria Math"/>
                <a:cs typeface="Cambria Math"/>
              </a:rPr>
              <a:t>0   </a:t>
            </a:r>
            <a:r>
              <a:rPr sz="1400" spc="-10" dirty="0">
                <a:latin typeface="Cambria Math"/>
                <a:cs typeface="Cambria Math"/>
              </a:rPr>
              <a:t>=   128  −</a:t>
            </a:r>
            <a:r>
              <a:rPr sz="1400" spc="-3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32𝑡</a:t>
            </a:r>
            <a:endParaRPr sz="1400">
              <a:latin typeface="Cambria Math"/>
              <a:cs typeface="Cambria Math"/>
            </a:endParaRPr>
          </a:p>
          <a:p>
            <a:pPr marR="206375" algn="ctr">
              <a:lnSpc>
                <a:spcPct val="100000"/>
              </a:lnSpc>
              <a:spcBef>
                <a:spcPts val="815"/>
              </a:spcBef>
            </a:pPr>
            <a:r>
              <a:rPr sz="1400" spc="-10" dirty="0">
                <a:latin typeface="Cambria Math"/>
                <a:cs typeface="Cambria Math"/>
              </a:rPr>
              <a:t>−128   =</a:t>
            </a:r>
            <a:r>
              <a:rPr sz="1400" spc="21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−32𝑡</a:t>
            </a:r>
            <a:endParaRPr sz="1400">
              <a:latin typeface="Cambria Math"/>
              <a:cs typeface="Cambria Math"/>
            </a:endParaRPr>
          </a:p>
          <a:p>
            <a:pPr marR="203200" algn="ctr">
              <a:lnSpc>
                <a:spcPct val="100000"/>
              </a:lnSpc>
              <a:spcBef>
                <a:spcPts val="819"/>
              </a:spcBef>
            </a:pPr>
            <a:r>
              <a:rPr sz="1400" spc="-5" dirty="0">
                <a:latin typeface="Cambria Math"/>
                <a:cs typeface="Cambria Math"/>
              </a:rPr>
              <a:t>4 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18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𝑡</a:t>
            </a:r>
            <a:endParaRPr sz="1400">
              <a:latin typeface="Cambria Math"/>
              <a:cs typeface="Cambria Math"/>
            </a:endParaRPr>
          </a:p>
          <a:p>
            <a:pPr marL="243840" indent="-231140" algn="just">
              <a:lnSpc>
                <a:spcPct val="100000"/>
              </a:lnSpc>
              <a:spcBef>
                <a:spcPts val="790"/>
              </a:spcBef>
              <a:buAutoNum type="alphaLcParenR" startAt="5"/>
              <a:tabLst>
                <a:tab pos="244475" algn="l"/>
              </a:tabLst>
            </a:pPr>
            <a:r>
              <a:rPr sz="1400" spc="-10" dirty="0">
                <a:latin typeface="Cambria"/>
                <a:cs typeface="Cambria"/>
              </a:rPr>
              <a:t>What </a:t>
            </a:r>
            <a:r>
              <a:rPr sz="1400" spc="-5" dirty="0">
                <a:latin typeface="Cambria"/>
                <a:cs typeface="Cambria"/>
              </a:rPr>
              <a:t>is the height of the ball </a:t>
            </a:r>
            <a:r>
              <a:rPr sz="1400" spc="-10" dirty="0">
                <a:latin typeface="Cambria"/>
                <a:cs typeface="Cambria"/>
              </a:rPr>
              <a:t>at </a:t>
            </a:r>
            <a:r>
              <a:rPr sz="1400" spc="-5" dirty="0">
                <a:latin typeface="Cambria"/>
                <a:cs typeface="Cambria"/>
              </a:rPr>
              <a:t>the </a:t>
            </a:r>
            <a:r>
              <a:rPr sz="1400" spc="-10" dirty="0">
                <a:latin typeface="Cambria"/>
                <a:cs typeface="Cambria"/>
              </a:rPr>
              <a:t>time </a:t>
            </a:r>
            <a:r>
              <a:rPr sz="1400" spc="-5" dirty="0">
                <a:latin typeface="Cambria"/>
                <a:cs typeface="Cambria"/>
              </a:rPr>
              <a:t>the velocity is</a:t>
            </a:r>
            <a:r>
              <a:rPr sz="1400" spc="7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0?</a:t>
            </a:r>
            <a:endParaRPr sz="140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1275"/>
              </a:spcBef>
            </a:pPr>
            <a:r>
              <a:rPr sz="1400" spc="-5" dirty="0">
                <a:latin typeface="Segoe Print"/>
                <a:cs typeface="Segoe Print"/>
              </a:rPr>
              <a:t>Solution: </a:t>
            </a:r>
            <a:r>
              <a:rPr sz="1400" spc="-10" dirty="0">
                <a:latin typeface="Cambria"/>
                <a:cs typeface="Cambria"/>
              </a:rPr>
              <a:t>let </a:t>
            </a:r>
            <a:r>
              <a:rPr sz="1400" spc="-5" dirty="0">
                <a:latin typeface="Cambria"/>
                <a:cs typeface="Cambria"/>
              </a:rPr>
              <a:t>t = 4 in </a:t>
            </a:r>
            <a:r>
              <a:rPr sz="1400" dirty="0">
                <a:latin typeface="Cambria"/>
                <a:cs typeface="Cambria"/>
              </a:rPr>
              <a:t>the </a:t>
            </a:r>
            <a:r>
              <a:rPr sz="1400" spc="-5" dirty="0">
                <a:latin typeface="Cambria"/>
                <a:cs typeface="Cambria"/>
              </a:rPr>
              <a:t>position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function</a:t>
            </a:r>
            <a:endParaRPr sz="140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1295"/>
              </a:spcBef>
            </a:pPr>
            <a:r>
              <a:rPr sz="1400" spc="5" dirty="0">
                <a:latin typeface="Cambria Math"/>
                <a:cs typeface="Cambria Math"/>
              </a:rPr>
              <a:t>𝑠(4)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128(4)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16(16) </a:t>
            </a:r>
            <a:r>
              <a:rPr sz="1400" spc="-10" dirty="0">
                <a:latin typeface="Cambria Math"/>
                <a:cs typeface="Cambria Math"/>
              </a:rPr>
              <a:t>= 512 − 256 =</a:t>
            </a:r>
            <a:r>
              <a:rPr sz="1400" spc="11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256</a:t>
            </a:r>
            <a:endParaRPr sz="1400">
              <a:latin typeface="Cambria Math"/>
              <a:cs typeface="Cambria Math"/>
            </a:endParaRPr>
          </a:p>
          <a:p>
            <a:pPr marL="213360" indent="-200660" algn="just">
              <a:lnSpc>
                <a:spcPct val="100000"/>
              </a:lnSpc>
              <a:spcBef>
                <a:spcPts val="819"/>
              </a:spcBef>
              <a:buAutoNum type="alphaLcParenR" startAt="6"/>
              <a:tabLst>
                <a:tab pos="213995" algn="l"/>
              </a:tabLst>
            </a:pPr>
            <a:r>
              <a:rPr sz="1400" spc="-5" dirty="0">
                <a:latin typeface="Cambria"/>
                <a:cs typeface="Cambria"/>
              </a:rPr>
              <a:t>When </a:t>
            </a:r>
            <a:r>
              <a:rPr sz="1400" spc="-10" dirty="0">
                <a:latin typeface="Cambria"/>
                <a:cs typeface="Cambria"/>
              </a:rPr>
              <a:t>does </a:t>
            </a:r>
            <a:r>
              <a:rPr sz="1400" spc="-5" dirty="0">
                <a:latin typeface="Cambria"/>
                <a:cs typeface="Cambria"/>
              </a:rPr>
              <a:t>the </a:t>
            </a:r>
            <a:r>
              <a:rPr sz="1400" dirty="0">
                <a:latin typeface="Cambria"/>
                <a:cs typeface="Cambria"/>
              </a:rPr>
              <a:t>ball </a:t>
            </a:r>
            <a:r>
              <a:rPr sz="1400" spc="-5" dirty="0">
                <a:latin typeface="Cambria"/>
                <a:cs typeface="Cambria"/>
              </a:rPr>
              <a:t>hit the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ground?</a:t>
            </a:r>
            <a:endParaRPr sz="140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1005"/>
              </a:spcBef>
            </a:pPr>
            <a:r>
              <a:rPr sz="1400" spc="-5" dirty="0">
                <a:latin typeface="Segoe Print"/>
                <a:cs typeface="Segoe Print"/>
              </a:rPr>
              <a:t>Solution: </a:t>
            </a:r>
            <a:r>
              <a:rPr sz="1400" spc="-10" dirty="0">
                <a:latin typeface="Cambria"/>
                <a:cs typeface="Cambria"/>
              </a:rPr>
              <a:t>Set </a:t>
            </a:r>
            <a:r>
              <a:rPr sz="1400" spc="-5" dirty="0">
                <a:latin typeface="Cambria"/>
                <a:cs typeface="Cambria"/>
              </a:rPr>
              <a:t>the position function</a:t>
            </a:r>
            <a:r>
              <a:rPr sz="1400" spc="3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to </a:t>
            </a:r>
            <a:r>
              <a:rPr sz="1400" spc="-10" dirty="0">
                <a:latin typeface="Cambria"/>
                <a:cs typeface="Cambria"/>
              </a:rPr>
              <a:t>zero </a:t>
            </a:r>
            <a:r>
              <a:rPr sz="1400" spc="-5" dirty="0">
                <a:latin typeface="Cambria"/>
                <a:cs typeface="Cambria"/>
              </a:rPr>
              <a:t>and </a:t>
            </a:r>
            <a:r>
              <a:rPr sz="1400" spc="-10" dirty="0">
                <a:latin typeface="Cambria"/>
                <a:cs typeface="Cambria"/>
              </a:rPr>
              <a:t>solve!</a:t>
            </a:r>
            <a:endParaRPr sz="140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1320"/>
              </a:spcBef>
            </a:pPr>
            <a:r>
              <a:rPr sz="1400" spc="-10" dirty="0">
                <a:latin typeface="Cambria Math"/>
                <a:cs typeface="Cambria Math"/>
              </a:rPr>
              <a:t>128𝑡 − 16𝑡2 =</a:t>
            </a:r>
            <a:r>
              <a:rPr sz="1400" spc="4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12700" algn="just">
              <a:lnSpc>
                <a:spcPct val="100000"/>
              </a:lnSpc>
              <a:spcBef>
                <a:spcPts val="819"/>
              </a:spcBef>
            </a:pPr>
            <a:r>
              <a:rPr sz="1400" spc="5" dirty="0">
                <a:latin typeface="Cambria Math"/>
                <a:cs typeface="Cambria Math"/>
              </a:rPr>
              <a:t>16𝑡(8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5" dirty="0">
                <a:latin typeface="Cambria Math"/>
                <a:cs typeface="Cambria Math"/>
              </a:rPr>
              <a:t>𝑡)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2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12700" marR="5080" algn="just">
              <a:lnSpc>
                <a:spcPct val="112100"/>
              </a:lnSpc>
              <a:spcBef>
                <a:spcPts val="590"/>
              </a:spcBef>
            </a:pPr>
            <a:r>
              <a:rPr sz="1400" spc="-10" dirty="0">
                <a:latin typeface="Cambria"/>
                <a:cs typeface="Cambria"/>
              </a:rPr>
              <a:t>At </a:t>
            </a:r>
            <a:r>
              <a:rPr sz="1400" spc="-5" dirty="0">
                <a:latin typeface="Cambria"/>
                <a:cs typeface="Cambria"/>
              </a:rPr>
              <a:t>t = 0, or t = 8. </a:t>
            </a:r>
            <a:r>
              <a:rPr sz="1400" spc="-10" dirty="0">
                <a:latin typeface="Cambria"/>
                <a:cs typeface="Cambria"/>
              </a:rPr>
              <a:t>At </a:t>
            </a:r>
            <a:r>
              <a:rPr sz="1400" spc="-5" dirty="0">
                <a:latin typeface="Cambria"/>
                <a:cs typeface="Cambria"/>
              </a:rPr>
              <a:t>t = 0, </a:t>
            </a:r>
            <a:r>
              <a:rPr sz="1400" spc="-10" dirty="0">
                <a:latin typeface="Cambria"/>
                <a:cs typeface="Cambria"/>
              </a:rPr>
              <a:t>you </a:t>
            </a:r>
            <a:r>
              <a:rPr sz="1400" spc="-5" dirty="0">
                <a:latin typeface="Cambria"/>
                <a:cs typeface="Cambria"/>
              </a:rPr>
              <a:t>haven't thrown </a:t>
            </a:r>
            <a:r>
              <a:rPr sz="1400" dirty="0">
                <a:latin typeface="Cambria"/>
                <a:cs typeface="Cambria"/>
              </a:rPr>
              <a:t>the ball </a:t>
            </a:r>
            <a:r>
              <a:rPr sz="1400" spc="-5" dirty="0">
                <a:latin typeface="Cambria"/>
                <a:cs typeface="Cambria"/>
              </a:rPr>
              <a:t>yet! </a:t>
            </a:r>
            <a:r>
              <a:rPr sz="1400" spc="-10" dirty="0">
                <a:latin typeface="Cambria"/>
                <a:cs typeface="Cambria"/>
              </a:rPr>
              <a:t>The </a:t>
            </a:r>
            <a:r>
              <a:rPr sz="1400" spc="-5" dirty="0">
                <a:latin typeface="Cambria"/>
                <a:cs typeface="Cambria"/>
              </a:rPr>
              <a:t>ball will hit the  </a:t>
            </a:r>
            <a:r>
              <a:rPr sz="1400" spc="-10" dirty="0">
                <a:latin typeface="Cambria"/>
                <a:cs typeface="Cambria"/>
              </a:rPr>
              <a:t>ground </a:t>
            </a:r>
            <a:r>
              <a:rPr sz="1400" dirty="0">
                <a:latin typeface="Cambria"/>
                <a:cs typeface="Cambria"/>
              </a:rPr>
              <a:t>in </a:t>
            </a:r>
            <a:r>
              <a:rPr sz="1400" spc="-5" dirty="0">
                <a:latin typeface="Cambria"/>
                <a:cs typeface="Cambria"/>
              </a:rPr>
              <a:t>8 seconds. </a:t>
            </a:r>
            <a:r>
              <a:rPr sz="1400" spc="-10" dirty="0">
                <a:latin typeface="Cambria"/>
                <a:cs typeface="Cambria"/>
              </a:rPr>
              <a:t>You </a:t>
            </a:r>
            <a:r>
              <a:rPr sz="1400" spc="-5" dirty="0">
                <a:latin typeface="Cambria"/>
                <a:cs typeface="Cambria"/>
              </a:rPr>
              <a:t>could </a:t>
            </a:r>
            <a:r>
              <a:rPr sz="1400" dirty="0">
                <a:latin typeface="Cambria"/>
                <a:cs typeface="Cambria"/>
              </a:rPr>
              <a:t>have </a:t>
            </a:r>
            <a:r>
              <a:rPr sz="1400" spc="-5" dirty="0">
                <a:latin typeface="Cambria"/>
                <a:cs typeface="Cambria"/>
              </a:rPr>
              <a:t>reasoned that it took 4 seconds to reach  maximum </a:t>
            </a:r>
            <a:r>
              <a:rPr sz="1400" spc="-10" dirty="0">
                <a:latin typeface="Cambria"/>
                <a:cs typeface="Cambria"/>
              </a:rPr>
              <a:t>height </a:t>
            </a:r>
            <a:r>
              <a:rPr sz="1400" spc="-5" dirty="0">
                <a:latin typeface="Cambria"/>
                <a:cs typeface="Cambria"/>
              </a:rPr>
              <a:t>and another 4 seconds to </a:t>
            </a:r>
            <a:r>
              <a:rPr sz="1400" spc="-10" dirty="0">
                <a:latin typeface="Cambria"/>
                <a:cs typeface="Cambria"/>
              </a:rPr>
              <a:t>come </a:t>
            </a:r>
            <a:r>
              <a:rPr sz="1400" spc="-5" dirty="0">
                <a:latin typeface="Cambria"/>
                <a:cs typeface="Cambria"/>
              </a:rPr>
              <a:t>back</a:t>
            </a:r>
            <a:r>
              <a:rPr sz="1400" spc="114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down.</a:t>
            </a:r>
            <a:endParaRPr sz="1400">
              <a:latin typeface="Cambria"/>
              <a:cs typeface="Cambria"/>
            </a:endParaRPr>
          </a:p>
          <a:p>
            <a:pPr marL="247015" indent="-234315">
              <a:lnSpc>
                <a:spcPct val="100000"/>
              </a:lnSpc>
              <a:spcBef>
                <a:spcPts val="815"/>
              </a:spcBef>
              <a:buAutoNum type="alphaLcParenR" startAt="7"/>
              <a:tabLst>
                <a:tab pos="247650" algn="l"/>
              </a:tabLst>
            </a:pPr>
            <a:r>
              <a:rPr sz="1400" spc="-15" dirty="0">
                <a:latin typeface="Cambria"/>
                <a:cs typeface="Cambria"/>
              </a:rPr>
              <a:t>What </a:t>
            </a:r>
            <a:r>
              <a:rPr sz="1400" spc="-5" dirty="0">
                <a:latin typeface="Cambria"/>
                <a:cs typeface="Cambria"/>
              </a:rPr>
              <a:t>is the velocity when the ball hits the</a:t>
            </a:r>
            <a:r>
              <a:rPr sz="1400" spc="4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ground?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1838960" algn="l"/>
              </a:tabLst>
            </a:pPr>
            <a:r>
              <a:rPr sz="1400" spc="-5" dirty="0">
                <a:latin typeface="Segoe Print"/>
                <a:cs typeface="Segoe Print"/>
              </a:rPr>
              <a:t>Solution:</a:t>
            </a:r>
            <a:r>
              <a:rPr sz="1400" spc="65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"/>
                <a:cs typeface="Cambria"/>
              </a:rPr>
              <a:t>Find</a:t>
            </a:r>
            <a:r>
              <a:rPr sz="1400" spc="30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𝑣(8)	</a:t>
            </a:r>
            <a:r>
              <a:rPr sz="1400" dirty="0">
                <a:latin typeface="Cambria Math"/>
                <a:cs typeface="Cambria Math"/>
              </a:rPr>
              <a:t>𝑣(8) </a:t>
            </a:r>
            <a:r>
              <a:rPr sz="1400" spc="-10" dirty="0">
                <a:latin typeface="Cambria Math"/>
                <a:cs typeface="Cambria Math"/>
              </a:rPr>
              <a:t>= 128 − </a:t>
            </a:r>
            <a:r>
              <a:rPr sz="1400" spc="-5" dirty="0">
                <a:latin typeface="Cambria Math"/>
                <a:cs typeface="Cambria Math"/>
              </a:rPr>
              <a:t>32(8)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−128 </a:t>
            </a:r>
            <a:r>
              <a:rPr sz="1400" spc="5" dirty="0">
                <a:latin typeface="Cambria Math"/>
                <a:cs typeface="Cambria Math"/>
              </a:rPr>
              <a:t>𝑓𝑡/𝑠𝑒𝑐.  </a:t>
            </a:r>
            <a:r>
              <a:rPr sz="1400" spc="-5" dirty="0">
                <a:latin typeface="Cambria"/>
                <a:cs typeface="Cambria"/>
              </a:rPr>
              <a:t>It is</a:t>
            </a:r>
            <a:r>
              <a:rPr sz="1400" spc="-19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negative</a:t>
            </a:r>
            <a:endParaRPr sz="1400">
              <a:latin typeface="Cambria"/>
              <a:cs typeface="Cambria"/>
            </a:endParaRPr>
          </a:p>
          <a:p>
            <a:pPr marL="12700" marR="20955">
              <a:lnSpc>
                <a:spcPct val="112900"/>
              </a:lnSpc>
              <a:spcBef>
                <a:spcPts val="480"/>
              </a:spcBef>
            </a:pPr>
            <a:r>
              <a:rPr sz="1400" spc="-10" dirty="0">
                <a:latin typeface="Cambria"/>
                <a:cs typeface="Cambria"/>
              </a:rPr>
              <a:t>because </a:t>
            </a:r>
            <a:r>
              <a:rPr sz="1400" dirty="0">
                <a:latin typeface="Cambria"/>
                <a:cs typeface="Cambria"/>
              </a:rPr>
              <a:t>the </a:t>
            </a:r>
            <a:r>
              <a:rPr sz="1400" spc="-5" dirty="0">
                <a:latin typeface="Cambria"/>
                <a:cs typeface="Cambria"/>
              </a:rPr>
              <a:t>ball is </a:t>
            </a:r>
            <a:r>
              <a:rPr sz="1400" spc="-10" dirty="0">
                <a:latin typeface="Cambria"/>
                <a:cs typeface="Cambria"/>
              </a:rPr>
              <a:t>coming </a:t>
            </a:r>
            <a:r>
              <a:rPr sz="1400" dirty="0">
                <a:latin typeface="Cambria"/>
                <a:cs typeface="Cambria"/>
              </a:rPr>
              <a:t>back </a:t>
            </a:r>
            <a:r>
              <a:rPr sz="1400" spc="-5" dirty="0">
                <a:latin typeface="Cambria"/>
                <a:cs typeface="Cambria"/>
              </a:rPr>
              <a:t>down! Notice it </a:t>
            </a:r>
            <a:r>
              <a:rPr sz="1400" spc="-10" dirty="0">
                <a:latin typeface="Cambria"/>
                <a:cs typeface="Cambria"/>
              </a:rPr>
              <a:t>has </a:t>
            </a:r>
            <a:r>
              <a:rPr sz="1400" spc="-5" dirty="0">
                <a:latin typeface="Cambria"/>
                <a:cs typeface="Cambria"/>
              </a:rPr>
              <a:t>the same velocity </a:t>
            </a:r>
            <a:r>
              <a:rPr sz="1400" spc="-10" dirty="0">
                <a:latin typeface="Cambria"/>
                <a:cs typeface="Cambria"/>
              </a:rPr>
              <a:t>as </a:t>
            </a:r>
            <a:r>
              <a:rPr sz="1400" spc="-5" dirty="0">
                <a:latin typeface="Cambria"/>
                <a:cs typeface="Cambria"/>
              </a:rPr>
              <a:t>when  it </a:t>
            </a:r>
            <a:r>
              <a:rPr sz="1400" spc="-10" dirty="0">
                <a:latin typeface="Cambria"/>
                <a:cs typeface="Cambria"/>
              </a:rPr>
              <a:t>was </a:t>
            </a:r>
            <a:r>
              <a:rPr sz="1400" spc="-5" dirty="0">
                <a:latin typeface="Cambria"/>
                <a:cs typeface="Cambria"/>
              </a:rPr>
              <a:t>thrown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upward!</a:t>
            </a:r>
            <a:endParaRPr sz="1400">
              <a:latin typeface="Cambria"/>
              <a:cs typeface="Cambria"/>
            </a:endParaRPr>
          </a:p>
          <a:p>
            <a:pPr marL="256540" indent="-243840" algn="just">
              <a:lnSpc>
                <a:spcPct val="100000"/>
              </a:lnSpc>
              <a:spcBef>
                <a:spcPts val="195"/>
              </a:spcBef>
              <a:buAutoNum type="alphaLcParenR" startAt="8"/>
              <a:tabLst>
                <a:tab pos="256540" algn="l"/>
              </a:tabLst>
            </a:pPr>
            <a:r>
              <a:rPr sz="1400" spc="-10" dirty="0">
                <a:latin typeface="Cambria"/>
                <a:cs typeface="Cambria"/>
              </a:rPr>
              <a:t>What </a:t>
            </a:r>
            <a:r>
              <a:rPr sz="1400" spc="-5" dirty="0">
                <a:latin typeface="Cambria"/>
                <a:cs typeface="Cambria"/>
              </a:rPr>
              <a:t>is the acceleration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function?</a:t>
            </a:r>
            <a:endParaRPr sz="140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1030"/>
              </a:spcBef>
            </a:pPr>
            <a:r>
              <a:rPr sz="1400" spc="-5" dirty="0">
                <a:latin typeface="Segoe Print"/>
                <a:cs typeface="Segoe Print"/>
              </a:rPr>
              <a:t>Solution: </a:t>
            </a:r>
            <a:r>
              <a:rPr sz="1400" spc="-5" dirty="0">
                <a:latin typeface="Cambria"/>
                <a:cs typeface="Cambria"/>
              </a:rPr>
              <a:t>Find </a:t>
            </a:r>
            <a:r>
              <a:rPr sz="1400" spc="15" dirty="0">
                <a:latin typeface="Cambria Math"/>
                <a:cs typeface="Cambria Math"/>
              </a:rPr>
              <a:t>𝑎(𝑡) </a:t>
            </a:r>
            <a:r>
              <a:rPr sz="1400" spc="-5" dirty="0">
                <a:latin typeface="Cambria"/>
                <a:cs typeface="Cambria"/>
              </a:rPr>
              <a:t>by finding the derivative of</a:t>
            </a:r>
            <a:r>
              <a:rPr sz="1400" spc="-204" dirty="0">
                <a:latin typeface="Cambria"/>
                <a:cs typeface="Cambria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𝑣(𝑡)</a:t>
            </a:r>
            <a:r>
              <a:rPr sz="1400" spc="10" dirty="0">
                <a:latin typeface="Cambria"/>
                <a:cs typeface="Cambria"/>
              </a:rPr>
              <a:t>.</a:t>
            </a:r>
            <a:endParaRPr sz="140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1320"/>
              </a:spcBef>
            </a:pPr>
            <a:r>
              <a:rPr sz="1400" spc="15" dirty="0">
                <a:latin typeface="Cambria Math"/>
                <a:cs typeface="Cambria Math"/>
              </a:rPr>
              <a:t>𝑎(𝑡) </a:t>
            </a:r>
            <a:r>
              <a:rPr sz="1400" spc="-10" dirty="0">
                <a:latin typeface="Cambria Math"/>
                <a:cs typeface="Cambria Math"/>
              </a:rPr>
              <a:t>= −32</a:t>
            </a:r>
            <a:r>
              <a:rPr sz="1400" spc="-125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𝑓𝑡/𝑠𝑒𝑐</a:t>
            </a:r>
            <a:r>
              <a:rPr sz="1500" spc="15" baseline="30555" dirty="0">
                <a:latin typeface="Cambria Math"/>
                <a:cs typeface="Cambria Math"/>
              </a:rPr>
              <a:t>2</a:t>
            </a:r>
            <a:endParaRPr sz="1500" baseline="30555">
              <a:latin typeface="Cambria Math"/>
              <a:cs typeface="Cambria Math"/>
            </a:endParaRPr>
          </a:p>
          <a:p>
            <a:pPr marL="12700" algn="just">
              <a:lnSpc>
                <a:spcPct val="100000"/>
              </a:lnSpc>
              <a:spcBef>
                <a:spcPts val="820"/>
              </a:spcBef>
            </a:pPr>
            <a:r>
              <a:rPr sz="1400" spc="-15" dirty="0">
                <a:latin typeface="Cambria"/>
                <a:cs typeface="Cambria"/>
              </a:rPr>
              <a:t>j) </a:t>
            </a:r>
            <a:r>
              <a:rPr sz="1400" spc="-10" dirty="0">
                <a:latin typeface="Cambria"/>
                <a:cs typeface="Cambria"/>
              </a:rPr>
              <a:t>What </a:t>
            </a:r>
            <a:r>
              <a:rPr sz="1400" spc="-5" dirty="0">
                <a:latin typeface="Cambria"/>
                <a:cs typeface="Cambria"/>
              </a:rPr>
              <a:t>is the acceleration </a:t>
            </a:r>
            <a:r>
              <a:rPr sz="1400" spc="-10" dirty="0">
                <a:latin typeface="Cambria"/>
                <a:cs typeface="Cambria"/>
              </a:rPr>
              <a:t>at </a:t>
            </a:r>
            <a:r>
              <a:rPr sz="1400" spc="-5" dirty="0">
                <a:latin typeface="Cambria"/>
                <a:cs typeface="Cambria"/>
              </a:rPr>
              <a:t>t = 3, 5,</a:t>
            </a:r>
            <a:r>
              <a:rPr sz="1400" spc="9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8?</a:t>
            </a:r>
            <a:endParaRPr sz="140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980"/>
              </a:spcBef>
            </a:pPr>
            <a:r>
              <a:rPr sz="1400" spc="-5" dirty="0">
                <a:latin typeface="Segoe Print"/>
                <a:cs typeface="Segoe Print"/>
              </a:rPr>
              <a:t>Solution: </a:t>
            </a:r>
            <a:r>
              <a:rPr sz="1400" spc="5" dirty="0">
                <a:latin typeface="Cambria Math"/>
                <a:cs typeface="Cambria Math"/>
              </a:rPr>
              <a:t>𝑎(3) </a:t>
            </a:r>
            <a:r>
              <a:rPr sz="1400" spc="-10" dirty="0">
                <a:latin typeface="Cambria Math"/>
                <a:cs typeface="Cambria Math"/>
              </a:rPr>
              <a:t>= −32 </a:t>
            </a:r>
            <a:r>
              <a:rPr sz="1400" dirty="0">
                <a:latin typeface="Cambria Math"/>
                <a:cs typeface="Cambria Math"/>
              </a:rPr>
              <a:t>𝑎(5)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−32 </a:t>
            </a:r>
            <a:r>
              <a:rPr sz="1400" dirty="0">
                <a:latin typeface="Cambria Math"/>
                <a:cs typeface="Cambria Math"/>
              </a:rPr>
              <a:t>𝑎(8)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8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−32</a:t>
            </a:r>
            <a:endParaRPr sz="1400">
              <a:latin typeface="Cambria Math"/>
              <a:cs typeface="Cambria Math"/>
            </a:endParaRPr>
          </a:p>
          <a:p>
            <a:pPr marL="12700" algn="just">
              <a:lnSpc>
                <a:spcPct val="100000"/>
              </a:lnSpc>
              <a:spcBef>
                <a:spcPts val="360"/>
              </a:spcBef>
            </a:pPr>
            <a:r>
              <a:rPr sz="1400" spc="-15" dirty="0">
                <a:latin typeface="Cambria"/>
                <a:cs typeface="Cambria"/>
              </a:rPr>
              <a:t>No </a:t>
            </a:r>
            <a:r>
              <a:rPr sz="1400" spc="-5" dirty="0">
                <a:latin typeface="Cambria"/>
                <a:cs typeface="Cambria"/>
              </a:rPr>
              <a:t>matter </a:t>
            </a:r>
            <a:r>
              <a:rPr sz="1400" spc="-10" dirty="0">
                <a:latin typeface="Cambria"/>
                <a:cs typeface="Cambria"/>
              </a:rPr>
              <a:t>what </a:t>
            </a:r>
            <a:r>
              <a:rPr sz="1400" spc="-5" dirty="0">
                <a:latin typeface="Cambria"/>
                <a:cs typeface="Cambria"/>
              </a:rPr>
              <a:t>time it will </a:t>
            </a:r>
            <a:r>
              <a:rPr sz="1400" spc="-10" dirty="0">
                <a:latin typeface="Cambria"/>
                <a:cs typeface="Cambria"/>
              </a:rPr>
              <a:t>always </a:t>
            </a:r>
            <a:r>
              <a:rPr sz="1400" spc="-5" dirty="0">
                <a:latin typeface="Cambria"/>
                <a:cs typeface="Cambria"/>
              </a:rPr>
              <a:t>be -32. </a:t>
            </a:r>
            <a:r>
              <a:rPr sz="1400" spc="-10" dirty="0">
                <a:latin typeface="Cambria"/>
                <a:cs typeface="Cambria"/>
              </a:rPr>
              <a:t>(This </a:t>
            </a:r>
            <a:r>
              <a:rPr sz="1400" spc="-5" dirty="0">
                <a:latin typeface="Cambria"/>
                <a:cs typeface="Cambria"/>
              </a:rPr>
              <a:t>is </a:t>
            </a:r>
            <a:r>
              <a:rPr sz="1400" dirty="0">
                <a:latin typeface="Cambria"/>
                <a:cs typeface="Cambria"/>
              </a:rPr>
              <a:t>the </a:t>
            </a:r>
            <a:r>
              <a:rPr sz="1400" spc="-5" dirty="0">
                <a:latin typeface="Cambria"/>
                <a:cs typeface="Cambria"/>
              </a:rPr>
              <a:t>effect of</a:t>
            </a:r>
            <a:r>
              <a:rPr sz="1400" spc="16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gravity.)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70840" y="10102741"/>
            <a:ext cx="247650" cy="2368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5"/>
              </a:lnSpc>
            </a:pPr>
            <a:r>
              <a:rPr sz="1400" spc="-15" dirty="0">
                <a:latin typeface="Arial"/>
                <a:cs typeface="Arial"/>
              </a:rPr>
              <a:t>57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014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1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16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67654" y="434593"/>
            <a:ext cx="144907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88060" y="2062876"/>
            <a:ext cx="6031865" cy="55245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ct val="112900"/>
              </a:lnSpc>
              <a:spcBef>
                <a:spcPts val="155"/>
              </a:spcBef>
            </a:pPr>
            <a:r>
              <a:rPr sz="1600" spc="-5" dirty="0">
                <a:latin typeface="Cambria Math"/>
                <a:cs typeface="Cambria Math"/>
              </a:rPr>
              <a:t>𝑞❶</a:t>
            </a:r>
            <a:r>
              <a:rPr sz="1400" spc="-5" dirty="0">
                <a:latin typeface="Cambria Math"/>
                <a:cs typeface="Cambria Math"/>
              </a:rPr>
              <a:t>/The position of a particle on a line is </a:t>
            </a:r>
            <a:r>
              <a:rPr sz="1400" dirty="0">
                <a:latin typeface="Cambria Math"/>
                <a:cs typeface="Cambria Math"/>
              </a:rPr>
              <a:t>given </a:t>
            </a:r>
            <a:r>
              <a:rPr sz="1400" spc="-5" dirty="0">
                <a:latin typeface="Cambria Math"/>
                <a:cs typeface="Cambria Math"/>
              </a:rPr>
              <a:t>by s (t)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30" dirty="0">
                <a:latin typeface="Cambria Math"/>
                <a:cs typeface="Cambria Math"/>
              </a:rPr>
              <a:t>t</a:t>
            </a:r>
            <a:r>
              <a:rPr sz="1500" spc="44" baseline="3055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3 </a:t>
            </a:r>
            <a:r>
              <a:rPr sz="1400" spc="25" dirty="0">
                <a:latin typeface="Cambria Math"/>
                <a:cs typeface="Cambria Math"/>
              </a:rPr>
              <a:t>t</a:t>
            </a:r>
            <a:r>
              <a:rPr sz="1500" spc="37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6 t </a:t>
            </a:r>
            <a:r>
              <a:rPr sz="1400" spc="-10" dirty="0">
                <a:latin typeface="Cambria Math"/>
                <a:cs typeface="Cambria Math"/>
              </a:rPr>
              <a:t>+ 5,  where </a:t>
            </a:r>
            <a:r>
              <a:rPr sz="1400" spc="-5" dirty="0">
                <a:latin typeface="Cambria Math"/>
                <a:cs typeface="Cambria Math"/>
              </a:rPr>
              <a:t>t is measured in seconds and s is measured in </a:t>
            </a:r>
            <a:r>
              <a:rPr sz="1400" dirty="0">
                <a:latin typeface="Cambria Math"/>
                <a:cs typeface="Cambria Math"/>
              </a:rPr>
              <a:t>feet.</a:t>
            </a:r>
            <a:r>
              <a:rPr sz="1400" spc="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Find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88060" y="2752724"/>
            <a:ext cx="40043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a. The </a:t>
            </a:r>
            <a:r>
              <a:rPr sz="1400" spc="-5" dirty="0">
                <a:latin typeface="Cambria Math"/>
                <a:cs typeface="Cambria Math"/>
              </a:rPr>
              <a:t>velocity of the particle </a:t>
            </a:r>
            <a:r>
              <a:rPr sz="1400" spc="-10" dirty="0">
                <a:latin typeface="Cambria Math"/>
                <a:cs typeface="Cambria Math"/>
              </a:rPr>
              <a:t>at </a:t>
            </a:r>
            <a:r>
              <a:rPr sz="1400" spc="-5" dirty="0">
                <a:latin typeface="Cambria Math"/>
                <a:cs typeface="Cambria Math"/>
              </a:rPr>
              <a:t>the end </a:t>
            </a:r>
            <a:r>
              <a:rPr sz="1400" spc="5" dirty="0">
                <a:latin typeface="Cambria Math"/>
                <a:cs typeface="Cambria Math"/>
              </a:rPr>
              <a:t>of </a:t>
            </a:r>
            <a:r>
              <a:rPr sz="1400" spc="-5" dirty="0">
                <a:latin typeface="Cambria Math"/>
                <a:cs typeface="Cambria Math"/>
              </a:rPr>
              <a:t>2</a:t>
            </a:r>
            <a:r>
              <a:rPr sz="1400" spc="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seconds.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88060" y="3188588"/>
            <a:ext cx="43484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b. </a:t>
            </a:r>
            <a:r>
              <a:rPr sz="1400" spc="-10" dirty="0">
                <a:latin typeface="Cambria Math"/>
                <a:cs typeface="Cambria Math"/>
              </a:rPr>
              <a:t>The </a:t>
            </a:r>
            <a:r>
              <a:rPr sz="1400" spc="-5" dirty="0">
                <a:latin typeface="Cambria Math"/>
                <a:cs typeface="Cambria Math"/>
              </a:rPr>
              <a:t>acceleration of the particle </a:t>
            </a:r>
            <a:r>
              <a:rPr sz="1400" spc="-10" dirty="0">
                <a:latin typeface="Cambria Math"/>
                <a:cs typeface="Cambria Math"/>
              </a:rPr>
              <a:t>at </a:t>
            </a:r>
            <a:r>
              <a:rPr sz="1400" spc="-5" dirty="0">
                <a:latin typeface="Cambria Math"/>
                <a:cs typeface="Cambria Math"/>
              </a:rPr>
              <a:t>the </a:t>
            </a:r>
            <a:r>
              <a:rPr sz="1400" spc="-15" dirty="0">
                <a:latin typeface="Cambria Math"/>
                <a:cs typeface="Cambria Math"/>
              </a:rPr>
              <a:t>end </a:t>
            </a:r>
            <a:r>
              <a:rPr sz="1400" spc="-5" dirty="0">
                <a:latin typeface="Cambria Math"/>
                <a:cs typeface="Cambria Math"/>
              </a:rPr>
              <a:t>of 2</a:t>
            </a:r>
            <a:r>
              <a:rPr sz="1400" spc="11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seconds.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637403" y="2752724"/>
            <a:ext cx="1072515" cy="673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Segoe Print"/>
                <a:cs typeface="Segoe Print"/>
              </a:rPr>
              <a:t>Sol.</a:t>
            </a:r>
            <a:r>
              <a:rPr sz="1400" spc="-15" dirty="0">
                <a:latin typeface="Cambria Math"/>
                <a:cs typeface="Cambria Math"/>
              </a:rPr>
              <a:t>−6</a:t>
            </a:r>
            <a:r>
              <a:rPr sz="1400" spc="-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ft/sec</a:t>
            </a:r>
            <a:endParaRPr sz="1400">
              <a:latin typeface="Cambria Math"/>
              <a:cs typeface="Cambria Math"/>
            </a:endParaRPr>
          </a:p>
          <a:p>
            <a:pPr marL="24765">
              <a:lnSpc>
                <a:spcPct val="100000"/>
              </a:lnSpc>
              <a:spcBef>
                <a:spcPts val="1755"/>
              </a:spcBef>
            </a:pPr>
            <a:r>
              <a:rPr sz="1400" spc="-5" dirty="0">
                <a:latin typeface="Segoe Print"/>
                <a:cs typeface="Segoe Print"/>
              </a:rPr>
              <a:t>Sol. </a:t>
            </a:r>
            <a:r>
              <a:rPr sz="1400" spc="-5" dirty="0">
                <a:latin typeface="Cambria Math"/>
                <a:cs typeface="Cambria Math"/>
              </a:rPr>
              <a:t>6</a:t>
            </a:r>
            <a:r>
              <a:rPr sz="1400" spc="-6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ft/sec</a:t>
            </a:r>
            <a:r>
              <a:rPr sz="1500" baseline="30555" dirty="0">
                <a:latin typeface="Cambria Math"/>
                <a:cs typeface="Cambria Math"/>
              </a:rPr>
              <a:t>2</a:t>
            </a:r>
            <a:endParaRPr sz="1500" baseline="30555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88060" y="3448952"/>
            <a:ext cx="6054090" cy="220027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715" indent="39370" algn="just">
              <a:lnSpc>
                <a:spcPct val="147000"/>
              </a:lnSpc>
              <a:spcBef>
                <a:spcPts val="250"/>
              </a:spcBef>
            </a:pPr>
            <a:r>
              <a:rPr sz="1600" spc="5" dirty="0">
                <a:latin typeface="Cambria Math"/>
                <a:cs typeface="Cambria Math"/>
              </a:rPr>
              <a:t>𝑞❷/ </a:t>
            </a:r>
            <a:r>
              <a:rPr sz="1400" spc="-10" dirty="0">
                <a:latin typeface="Cambria"/>
                <a:cs typeface="Cambria"/>
              </a:rPr>
              <a:t>The </a:t>
            </a:r>
            <a:r>
              <a:rPr sz="1400" spc="-5" dirty="0">
                <a:latin typeface="Cambria"/>
                <a:cs typeface="Cambria"/>
              </a:rPr>
              <a:t>formula s(t) = </a:t>
            </a:r>
            <a:r>
              <a:rPr sz="1400" dirty="0">
                <a:latin typeface="Cambria"/>
                <a:cs typeface="Cambria"/>
              </a:rPr>
              <a:t>−4.9 </a:t>
            </a:r>
            <a:r>
              <a:rPr sz="1400" spc="-5" dirty="0">
                <a:latin typeface="Cambria"/>
                <a:cs typeface="Cambria"/>
              </a:rPr>
              <a:t>t </a:t>
            </a:r>
            <a:r>
              <a:rPr sz="1350" spc="7" baseline="21604" dirty="0">
                <a:latin typeface="Cambria"/>
                <a:cs typeface="Cambria"/>
              </a:rPr>
              <a:t>2 </a:t>
            </a:r>
            <a:r>
              <a:rPr sz="1400" spc="-5" dirty="0">
                <a:latin typeface="Cambria"/>
                <a:cs typeface="Cambria"/>
              </a:rPr>
              <a:t>+ 49 t + </a:t>
            </a:r>
            <a:r>
              <a:rPr sz="1400" dirty="0">
                <a:latin typeface="Cambria"/>
                <a:cs typeface="Cambria"/>
              </a:rPr>
              <a:t>15 </a:t>
            </a:r>
            <a:r>
              <a:rPr sz="1400" spc="-10" dirty="0">
                <a:latin typeface="Cambria"/>
                <a:cs typeface="Cambria"/>
              </a:rPr>
              <a:t>gives </a:t>
            </a:r>
            <a:r>
              <a:rPr sz="1400" spc="-5" dirty="0">
                <a:latin typeface="Cambria"/>
                <a:cs typeface="Cambria"/>
              </a:rPr>
              <a:t>the height in meters of </a:t>
            </a:r>
            <a:r>
              <a:rPr sz="1400" spc="-10" dirty="0">
                <a:latin typeface="Cambria"/>
                <a:cs typeface="Cambria"/>
              </a:rPr>
              <a:t>an  object after </a:t>
            </a:r>
            <a:r>
              <a:rPr sz="1400" spc="-5" dirty="0">
                <a:latin typeface="Cambria"/>
                <a:cs typeface="Cambria"/>
              </a:rPr>
              <a:t>it is thrown </a:t>
            </a:r>
            <a:r>
              <a:rPr sz="1400" spc="-10" dirty="0">
                <a:latin typeface="Cambria"/>
                <a:cs typeface="Cambria"/>
              </a:rPr>
              <a:t>vertically upward </a:t>
            </a:r>
            <a:r>
              <a:rPr sz="1400" spc="-5" dirty="0">
                <a:latin typeface="Cambria"/>
                <a:cs typeface="Cambria"/>
              </a:rPr>
              <a:t>from a point 15 </a:t>
            </a:r>
            <a:r>
              <a:rPr sz="1400" spc="-10" dirty="0">
                <a:latin typeface="Cambria"/>
                <a:cs typeface="Cambria"/>
              </a:rPr>
              <a:t>meters above </a:t>
            </a:r>
            <a:r>
              <a:rPr sz="1400" spc="-5" dirty="0">
                <a:latin typeface="Cambria"/>
                <a:cs typeface="Cambria"/>
              </a:rPr>
              <a:t>the  </a:t>
            </a:r>
            <a:r>
              <a:rPr sz="1400" spc="-10" dirty="0">
                <a:latin typeface="Cambria"/>
                <a:cs typeface="Cambria"/>
              </a:rPr>
              <a:t>ground at </a:t>
            </a:r>
            <a:r>
              <a:rPr sz="1400" spc="-5" dirty="0">
                <a:latin typeface="Cambria"/>
                <a:cs typeface="Cambria"/>
              </a:rPr>
              <a:t>a velocity of 49 </a:t>
            </a:r>
            <a:r>
              <a:rPr sz="1400" spc="-10" dirty="0">
                <a:latin typeface="Cambria"/>
                <a:cs typeface="Cambria"/>
              </a:rPr>
              <a:t>m/sec. </a:t>
            </a:r>
            <a:r>
              <a:rPr sz="1400" spc="-5" dirty="0">
                <a:latin typeface="Cambria"/>
                <a:cs typeface="Cambria"/>
              </a:rPr>
              <a:t>How high above the ground will the</a:t>
            </a:r>
            <a:r>
              <a:rPr sz="1400" spc="-15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object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  <a:tabLst>
                <a:tab pos="4775200" algn="l"/>
              </a:tabLst>
            </a:pPr>
            <a:r>
              <a:rPr sz="1400" spc="-10" dirty="0">
                <a:latin typeface="Cambria"/>
                <a:cs typeface="Cambria"/>
              </a:rPr>
              <a:t>reach?	</a:t>
            </a:r>
            <a:r>
              <a:rPr sz="1400" spc="-10" dirty="0">
                <a:latin typeface="Segoe Print"/>
                <a:cs typeface="Segoe Print"/>
              </a:rPr>
              <a:t>Sol. </a:t>
            </a:r>
            <a:r>
              <a:rPr sz="1400" spc="-10" dirty="0">
                <a:latin typeface="Cambria"/>
                <a:cs typeface="Cambria"/>
              </a:rPr>
              <a:t>137.5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m</a:t>
            </a:r>
            <a:endParaRPr sz="1400">
              <a:latin typeface="Cambria"/>
              <a:cs typeface="Cambria"/>
            </a:endParaRPr>
          </a:p>
          <a:p>
            <a:pPr marL="12700" marR="5080" indent="39370" algn="just">
              <a:lnSpc>
                <a:spcPct val="146700"/>
              </a:lnSpc>
              <a:spcBef>
                <a:spcPts val="800"/>
              </a:spcBef>
            </a:pPr>
            <a:r>
              <a:rPr sz="1600" spc="5" dirty="0">
                <a:latin typeface="Cambria Math"/>
                <a:cs typeface="Cambria Math"/>
              </a:rPr>
              <a:t>𝑞❸</a:t>
            </a:r>
            <a:r>
              <a:rPr sz="1400" spc="5" dirty="0">
                <a:latin typeface="Cambria Math"/>
                <a:cs typeface="Cambria Math"/>
              </a:rPr>
              <a:t>/</a:t>
            </a:r>
            <a:r>
              <a:rPr sz="1400" spc="3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"/>
                <a:cs typeface="Cambria"/>
              </a:rPr>
              <a:t>A ball is hit straight </a:t>
            </a:r>
            <a:r>
              <a:rPr sz="1400" spc="-10" dirty="0">
                <a:latin typeface="Cambria"/>
                <a:cs typeface="Cambria"/>
              </a:rPr>
              <a:t>upward with an initial </a:t>
            </a:r>
            <a:r>
              <a:rPr sz="1400" spc="-5" dirty="0">
                <a:latin typeface="Cambria"/>
                <a:cs typeface="Cambria"/>
              </a:rPr>
              <a:t>velocity of </a:t>
            </a:r>
            <a:r>
              <a:rPr sz="1400" spc="-10" dirty="0">
                <a:latin typeface="Cambria"/>
                <a:cs typeface="Cambria"/>
              </a:rPr>
              <a:t>256 feet </a:t>
            </a:r>
            <a:r>
              <a:rPr sz="1400" spc="-15" dirty="0">
                <a:latin typeface="Cambria"/>
                <a:cs typeface="Cambria"/>
              </a:rPr>
              <a:t>per  </a:t>
            </a:r>
            <a:r>
              <a:rPr sz="1400" spc="-10" dirty="0">
                <a:latin typeface="Cambria"/>
                <a:cs typeface="Cambria"/>
              </a:rPr>
              <a:t>second. </a:t>
            </a:r>
            <a:r>
              <a:rPr sz="1400" spc="-5" dirty="0">
                <a:latin typeface="Cambria"/>
                <a:cs typeface="Cambria"/>
              </a:rPr>
              <a:t>the ball's height </a:t>
            </a:r>
            <a:r>
              <a:rPr sz="1400" spc="-10" dirty="0">
                <a:latin typeface="Cambria"/>
                <a:cs typeface="Cambria"/>
              </a:rPr>
              <a:t>after time </a:t>
            </a:r>
            <a:r>
              <a:rPr sz="1400" spc="-5" dirty="0">
                <a:latin typeface="Cambria"/>
                <a:cs typeface="Cambria"/>
              </a:rPr>
              <a:t>t seconds is s(t) = </a:t>
            </a:r>
            <a:r>
              <a:rPr sz="1400" spc="-10" dirty="0">
                <a:latin typeface="Cambria"/>
                <a:cs typeface="Cambria"/>
              </a:rPr>
              <a:t>256t </a:t>
            </a:r>
            <a:r>
              <a:rPr sz="1400" spc="-5" dirty="0">
                <a:latin typeface="Cambria"/>
                <a:cs typeface="Cambria"/>
              </a:rPr>
              <a:t>-</a:t>
            </a:r>
            <a:r>
              <a:rPr sz="1400" spc="18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16t</a:t>
            </a:r>
            <a:r>
              <a:rPr sz="1350" spc="-7" baseline="21604" dirty="0">
                <a:latin typeface="Cambria"/>
                <a:cs typeface="Cambria"/>
              </a:rPr>
              <a:t>2</a:t>
            </a:r>
            <a:r>
              <a:rPr sz="1400" spc="-5" dirty="0">
                <a:latin typeface="Cambria"/>
                <a:cs typeface="Cambria"/>
              </a:rPr>
              <a:t>.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88060" y="5783071"/>
            <a:ext cx="4416425" cy="24053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3840" indent="-231140">
              <a:lnSpc>
                <a:spcPct val="100000"/>
              </a:lnSpc>
              <a:spcBef>
                <a:spcPts val="90"/>
              </a:spcBef>
              <a:buAutoNum type="alphaLcParenR"/>
              <a:tabLst>
                <a:tab pos="244475" algn="l"/>
              </a:tabLst>
            </a:pPr>
            <a:r>
              <a:rPr sz="1400" spc="-10" dirty="0">
                <a:latin typeface="Cambria"/>
                <a:cs typeface="Cambria"/>
              </a:rPr>
              <a:t>What </a:t>
            </a:r>
            <a:r>
              <a:rPr sz="1400" spc="-5" dirty="0">
                <a:latin typeface="Cambria"/>
                <a:cs typeface="Cambria"/>
              </a:rPr>
              <a:t>is the velocity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function?</a:t>
            </a:r>
            <a:endParaRPr sz="1400">
              <a:latin typeface="Cambria"/>
              <a:cs typeface="Cambria"/>
            </a:endParaRPr>
          </a:p>
          <a:p>
            <a:pPr marL="256540" indent="-243840">
              <a:lnSpc>
                <a:spcPct val="100000"/>
              </a:lnSpc>
              <a:spcBef>
                <a:spcPts val="1155"/>
              </a:spcBef>
              <a:buAutoNum type="alphaLcParenR"/>
              <a:tabLst>
                <a:tab pos="256540" algn="l"/>
              </a:tabLst>
            </a:pPr>
            <a:r>
              <a:rPr sz="1400" spc="-15" dirty="0">
                <a:latin typeface="Cambria"/>
                <a:cs typeface="Cambria"/>
              </a:rPr>
              <a:t>What </a:t>
            </a:r>
            <a:r>
              <a:rPr sz="1400" spc="-5" dirty="0">
                <a:latin typeface="Cambria"/>
                <a:cs typeface="Cambria"/>
              </a:rPr>
              <a:t>is the velocity </a:t>
            </a:r>
            <a:r>
              <a:rPr sz="1400" spc="-10" dirty="0">
                <a:latin typeface="Cambria"/>
                <a:cs typeface="Cambria"/>
              </a:rPr>
              <a:t>at </a:t>
            </a:r>
            <a:r>
              <a:rPr sz="1400" spc="-5" dirty="0">
                <a:latin typeface="Cambria"/>
                <a:cs typeface="Cambria"/>
              </a:rPr>
              <a:t>t = 6, t = 8, t =</a:t>
            </a:r>
            <a:r>
              <a:rPr sz="1400" spc="9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10?</a:t>
            </a:r>
            <a:endParaRPr sz="1400">
              <a:latin typeface="Cambria"/>
              <a:cs typeface="Cambria"/>
            </a:endParaRPr>
          </a:p>
          <a:p>
            <a:pPr marL="238125" indent="-225425">
              <a:lnSpc>
                <a:spcPct val="100000"/>
              </a:lnSpc>
              <a:spcBef>
                <a:spcPts val="1175"/>
              </a:spcBef>
              <a:buAutoNum type="alphaLcParenR"/>
              <a:tabLst>
                <a:tab pos="238760" algn="l"/>
              </a:tabLst>
            </a:pPr>
            <a:r>
              <a:rPr sz="1400" spc="-15" dirty="0">
                <a:latin typeface="Cambria"/>
                <a:cs typeface="Cambria"/>
              </a:rPr>
              <a:t>What </a:t>
            </a:r>
            <a:r>
              <a:rPr sz="1400" spc="-5" dirty="0">
                <a:latin typeface="Cambria"/>
                <a:cs typeface="Cambria"/>
              </a:rPr>
              <a:t>is the acceleration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function?</a:t>
            </a:r>
            <a:endParaRPr sz="1400">
              <a:latin typeface="Cambria"/>
              <a:cs typeface="Cambria"/>
            </a:endParaRPr>
          </a:p>
          <a:p>
            <a:pPr marL="256540" indent="-243840">
              <a:lnSpc>
                <a:spcPct val="100000"/>
              </a:lnSpc>
              <a:spcBef>
                <a:spcPts val="1155"/>
              </a:spcBef>
              <a:buAutoNum type="alphaLcParenR"/>
              <a:tabLst>
                <a:tab pos="256540" algn="l"/>
              </a:tabLst>
            </a:pPr>
            <a:r>
              <a:rPr sz="1400" spc="-10" dirty="0">
                <a:latin typeface="Cambria"/>
                <a:cs typeface="Cambria"/>
              </a:rPr>
              <a:t>At what </a:t>
            </a:r>
            <a:r>
              <a:rPr sz="1400" spc="-5" dirty="0">
                <a:latin typeface="Cambria"/>
                <a:cs typeface="Cambria"/>
              </a:rPr>
              <a:t>time </a:t>
            </a:r>
            <a:r>
              <a:rPr sz="1400" spc="-10" dirty="0">
                <a:latin typeface="Cambria"/>
                <a:cs typeface="Cambria"/>
              </a:rPr>
              <a:t>does </a:t>
            </a:r>
            <a:r>
              <a:rPr sz="1400" spc="-5" dirty="0">
                <a:latin typeface="Cambria"/>
                <a:cs typeface="Cambria"/>
              </a:rPr>
              <a:t>the </a:t>
            </a:r>
            <a:r>
              <a:rPr sz="1400" dirty="0">
                <a:latin typeface="Cambria"/>
                <a:cs typeface="Cambria"/>
              </a:rPr>
              <a:t>ball </a:t>
            </a:r>
            <a:r>
              <a:rPr sz="1400" spc="-5" dirty="0">
                <a:latin typeface="Cambria"/>
                <a:cs typeface="Cambria"/>
              </a:rPr>
              <a:t>hit the</a:t>
            </a:r>
            <a:r>
              <a:rPr sz="1400" spc="3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ground?</a:t>
            </a:r>
            <a:endParaRPr sz="1400">
              <a:latin typeface="Cambria"/>
              <a:cs typeface="Cambria"/>
            </a:endParaRPr>
          </a:p>
          <a:p>
            <a:pPr marL="243840" indent="-231140">
              <a:lnSpc>
                <a:spcPct val="100000"/>
              </a:lnSpc>
              <a:spcBef>
                <a:spcPts val="1175"/>
              </a:spcBef>
              <a:buAutoNum type="alphaLcParenR"/>
              <a:tabLst>
                <a:tab pos="244475" algn="l"/>
              </a:tabLst>
            </a:pPr>
            <a:r>
              <a:rPr sz="1400" spc="-10" dirty="0">
                <a:latin typeface="Cambria"/>
                <a:cs typeface="Cambria"/>
              </a:rPr>
              <a:t>What </a:t>
            </a:r>
            <a:r>
              <a:rPr sz="1400" spc="-5" dirty="0">
                <a:latin typeface="Cambria"/>
                <a:cs typeface="Cambria"/>
              </a:rPr>
              <a:t>is the velocity of the ball </a:t>
            </a:r>
            <a:r>
              <a:rPr sz="1400" spc="-10" dirty="0">
                <a:latin typeface="Cambria"/>
                <a:cs typeface="Cambria"/>
              </a:rPr>
              <a:t>when </a:t>
            </a:r>
            <a:r>
              <a:rPr sz="1400" spc="5" dirty="0">
                <a:latin typeface="Cambria"/>
                <a:cs typeface="Cambria"/>
              </a:rPr>
              <a:t>it </a:t>
            </a:r>
            <a:r>
              <a:rPr sz="1400" spc="-5" dirty="0">
                <a:latin typeface="Cambria"/>
                <a:cs typeface="Cambria"/>
              </a:rPr>
              <a:t>hits the</a:t>
            </a:r>
            <a:r>
              <a:rPr sz="1400" spc="4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ground?</a:t>
            </a:r>
            <a:endParaRPr sz="1400">
              <a:latin typeface="Cambria"/>
              <a:cs typeface="Cambria"/>
            </a:endParaRPr>
          </a:p>
          <a:p>
            <a:pPr marL="213360" indent="-200660">
              <a:lnSpc>
                <a:spcPct val="100000"/>
              </a:lnSpc>
              <a:spcBef>
                <a:spcPts val="1155"/>
              </a:spcBef>
              <a:buAutoNum type="alphaLcParenR"/>
              <a:tabLst>
                <a:tab pos="213995" algn="l"/>
              </a:tabLst>
            </a:pPr>
            <a:r>
              <a:rPr sz="1400" spc="-15" dirty="0">
                <a:latin typeface="Cambria"/>
                <a:cs typeface="Cambria"/>
              </a:rPr>
              <a:t>What </a:t>
            </a:r>
            <a:r>
              <a:rPr sz="1400" spc="-5" dirty="0">
                <a:latin typeface="Cambria"/>
                <a:cs typeface="Cambria"/>
              </a:rPr>
              <a:t>time </a:t>
            </a:r>
            <a:r>
              <a:rPr sz="1400" spc="-10" dirty="0">
                <a:latin typeface="Cambria"/>
                <a:cs typeface="Cambria"/>
              </a:rPr>
              <a:t>does </a:t>
            </a:r>
            <a:r>
              <a:rPr sz="1400" spc="-5" dirty="0">
                <a:latin typeface="Cambria"/>
                <a:cs typeface="Cambria"/>
              </a:rPr>
              <a:t>it reach maximum</a:t>
            </a:r>
            <a:r>
              <a:rPr sz="1400" spc="3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height?</a:t>
            </a:r>
            <a:endParaRPr sz="1400">
              <a:latin typeface="Cambria"/>
              <a:cs typeface="Cambria"/>
            </a:endParaRPr>
          </a:p>
          <a:p>
            <a:pPr marL="247015" indent="-234315">
              <a:lnSpc>
                <a:spcPct val="100000"/>
              </a:lnSpc>
              <a:spcBef>
                <a:spcPts val="1175"/>
              </a:spcBef>
              <a:buAutoNum type="alphaLcParenR"/>
              <a:tabLst>
                <a:tab pos="247650" algn="l"/>
              </a:tabLst>
            </a:pPr>
            <a:r>
              <a:rPr sz="1400" spc="-15" dirty="0">
                <a:latin typeface="Cambria"/>
                <a:cs typeface="Cambria"/>
              </a:rPr>
              <a:t>What </a:t>
            </a:r>
            <a:r>
              <a:rPr sz="1400" spc="-5" dirty="0">
                <a:latin typeface="Cambria"/>
                <a:cs typeface="Cambria"/>
              </a:rPr>
              <a:t>is the maximum</a:t>
            </a:r>
            <a:r>
              <a:rPr sz="1400" spc="3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height?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448427" y="5783071"/>
            <a:ext cx="1299845" cy="24053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8419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Segoe Print"/>
                <a:cs typeface="Segoe Print"/>
              </a:rPr>
              <a:t>Sol. </a:t>
            </a:r>
            <a:r>
              <a:rPr sz="1400" spc="-10" dirty="0">
                <a:latin typeface="Cambria Math"/>
                <a:cs typeface="Cambria Math"/>
              </a:rPr>
              <a:t>256 −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32𝑡</a:t>
            </a:r>
            <a:endParaRPr sz="1400">
              <a:latin typeface="Cambria Math"/>
              <a:cs typeface="Cambria Math"/>
            </a:endParaRPr>
          </a:p>
          <a:p>
            <a:pPr marL="55244">
              <a:lnSpc>
                <a:spcPct val="100000"/>
              </a:lnSpc>
              <a:spcBef>
                <a:spcPts val="1155"/>
              </a:spcBef>
            </a:pPr>
            <a:r>
              <a:rPr sz="1400" spc="-10" dirty="0">
                <a:latin typeface="Segoe Print"/>
                <a:cs typeface="Segoe Print"/>
              </a:rPr>
              <a:t>Sol.</a:t>
            </a:r>
            <a:r>
              <a:rPr sz="1400" spc="-105" dirty="0">
                <a:latin typeface="Segoe Print"/>
                <a:cs typeface="Segoe Print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−64</a:t>
            </a:r>
            <a:endParaRPr sz="1400">
              <a:latin typeface="Cambria Math"/>
              <a:cs typeface="Cambria Math"/>
            </a:endParaRPr>
          </a:p>
          <a:p>
            <a:pPr marL="27305">
              <a:lnSpc>
                <a:spcPct val="100000"/>
              </a:lnSpc>
              <a:spcBef>
                <a:spcPts val="1175"/>
              </a:spcBef>
            </a:pPr>
            <a:r>
              <a:rPr sz="1400" spc="-5" dirty="0">
                <a:latin typeface="Segoe Print"/>
                <a:cs typeface="Segoe Print"/>
              </a:rPr>
              <a:t>Sol.</a:t>
            </a:r>
            <a:r>
              <a:rPr sz="1400" spc="-105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−32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1400" spc="-5" dirty="0">
                <a:latin typeface="Segoe Print"/>
                <a:cs typeface="Segoe Print"/>
              </a:rPr>
              <a:t>Sol.</a:t>
            </a:r>
            <a:r>
              <a:rPr sz="1400" spc="-10" dirty="0">
                <a:latin typeface="Segoe Print"/>
                <a:cs typeface="Segoe Print"/>
              </a:rPr>
              <a:t> </a:t>
            </a:r>
            <a:r>
              <a:rPr sz="1400" spc="-10" dirty="0">
                <a:latin typeface="Cambria"/>
                <a:cs typeface="Cambria"/>
              </a:rPr>
              <a:t>16</a:t>
            </a:r>
            <a:endParaRPr sz="1400">
              <a:latin typeface="Cambria"/>
              <a:cs typeface="Cambria"/>
            </a:endParaRPr>
          </a:p>
          <a:p>
            <a:pPr marL="64135">
              <a:lnSpc>
                <a:spcPct val="100000"/>
              </a:lnSpc>
              <a:spcBef>
                <a:spcPts val="1175"/>
              </a:spcBef>
            </a:pPr>
            <a:r>
              <a:rPr sz="1400" spc="-5" dirty="0">
                <a:latin typeface="Segoe Print"/>
                <a:cs typeface="Segoe Print"/>
              </a:rPr>
              <a:t>Sol.</a:t>
            </a:r>
            <a:r>
              <a:rPr sz="1400" spc="-275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−256</a:t>
            </a:r>
            <a:endParaRPr sz="1400">
              <a:latin typeface="Cambria Math"/>
              <a:cs typeface="Cambria Math"/>
            </a:endParaRPr>
          </a:p>
          <a:p>
            <a:pPr marL="40005">
              <a:lnSpc>
                <a:spcPct val="100000"/>
              </a:lnSpc>
              <a:spcBef>
                <a:spcPts val="1155"/>
              </a:spcBef>
            </a:pPr>
            <a:r>
              <a:rPr sz="1400" spc="-5" dirty="0">
                <a:latin typeface="Segoe Print"/>
                <a:cs typeface="Segoe Print"/>
              </a:rPr>
              <a:t>Sol.</a:t>
            </a:r>
            <a:r>
              <a:rPr sz="1400" spc="-245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"/>
                <a:cs typeface="Cambria"/>
              </a:rPr>
              <a:t>8</a:t>
            </a:r>
            <a:endParaRPr sz="1400">
              <a:latin typeface="Cambria"/>
              <a:cs typeface="Cambria"/>
            </a:endParaRPr>
          </a:p>
          <a:p>
            <a:pPr marL="33655">
              <a:lnSpc>
                <a:spcPct val="100000"/>
              </a:lnSpc>
              <a:spcBef>
                <a:spcPts val="1175"/>
              </a:spcBef>
            </a:pPr>
            <a:r>
              <a:rPr sz="1400" spc="-5" dirty="0">
                <a:latin typeface="Segoe Print"/>
                <a:cs typeface="Segoe Print"/>
              </a:rPr>
              <a:t>Sol.</a:t>
            </a:r>
            <a:r>
              <a:rPr sz="1400" spc="-275" dirty="0">
                <a:latin typeface="Segoe Print"/>
                <a:cs typeface="Segoe Print"/>
              </a:rPr>
              <a:t> </a:t>
            </a:r>
            <a:r>
              <a:rPr sz="1400" spc="-10" dirty="0">
                <a:latin typeface="Cambria"/>
                <a:cs typeface="Cambria"/>
              </a:rPr>
              <a:t>1024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88060" y="8374760"/>
            <a:ext cx="53105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𝑞❹</a:t>
            </a:r>
            <a:r>
              <a:rPr sz="1400" spc="5" dirty="0">
                <a:latin typeface="Cambria Math"/>
                <a:cs typeface="Cambria Math"/>
              </a:rPr>
              <a:t>/ </a:t>
            </a:r>
            <a:r>
              <a:rPr sz="1400" spc="-10" dirty="0">
                <a:latin typeface="Cambria"/>
                <a:cs typeface="Cambria"/>
              </a:rPr>
              <a:t>Find </a:t>
            </a:r>
            <a:r>
              <a:rPr sz="1400" spc="-5" dirty="0">
                <a:latin typeface="Cambria"/>
                <a:cs typeface="Cambria"/>
              </a:rPr>
              <a:t>the velocity and acceleration </a:t>
            </a:r>
            <a:r>
              <a:rPr sz="1400" spc="-10" dirty="0">
                <a:latin typeface="Cambria"/>
                <a:cs typeface="Cambria"/>
              </a:rPr>
              <a:t>at </a:t>
            </a:r>
            <a:r>
              <a:rPr sz="1400" spc="-5" dirty="0">
                <a:latin typeface="Cambria"/>
                <a:cs typeface="Cambria"/>
              </a:rPr>
              <a:t>t = 0,1,2 for the </a:t>
            </a:r>
            <a:r>
              <a:rPr sz="1400" spc="-10" dirty="0">
                <a:latin typeface="Cambria"/>
                <a:cs typeface="Cambria"/>
              </a:rPr>
              <a:t>following</a:t>
            </a:r>
            <a:r>
              <a:rPr sz="1400" spc="1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: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88060" y="8847201"/>
            <a:ext cx="5080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15" dirty="0">
                <a:latin typeface="Cambria Math"/>
                <a:cs typeface="Cambria Math"/>
              </a:rPr>
              <a:t>𝑎) </a:t>
            </a:r>
            <a:r>
              <a:rPr sz="1400" spc="-5" dirty="0">
                <a:latin typeface="Cambria Math"/>
                <a:cs typeface="Cambria Math"/>
              </a:rPr>
              <a:t>𝑠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265047" y="8710040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121460" y="8966072"/>
            <a:ext cx="410209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𝑡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3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134160" y="8984868"/>
            <a:ext cx="384810" cy="0"/>
          </a:xfrm>
          <a:custGeom>
            <a:avLst/>
            <a:gdLst/>
            <a:ahLst/>
            <a:cxnLst/>
            <a:rect l="l" t="t" r="r" b="b"/>
            <a:pathLst>
              <a:path w="384809">
                <a:moveTo>
                  <a:pt x="0" y="0"/>
                </a:moveTo>
                <a:lnTo>
                  <a:pt x="38435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438780" y="8847201"/>
            <a:ext cx="28702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631314" algn="l"/>
                <a:tab pos="2018664" algn="l"/>
              </a:tabLst>
            </a:pPr>
            <a:r>
              <a:rPr sz="1400" spc="-5" dirty="0">
                <a:latin typeface="Segoe Print"/>
                <a:cs typeface="Segoe Print"/>
              </a:rPr>
              <a:t>Sol. </a:t>
            </a:r>
            <a:r>
              <a:rPr sz="1400" spc="-10" dirty="0">
                <a:latin typeface="Cambria Math"/>
                <a:cs typeface="Cambria Math"/>
              </a:rPr>
              <a:t>-1,-1/4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,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-1/9	</a:t>
            </a:r>
            <a:r>
              <a:rPr sz="1400" spc="-5" dirty="0">
                <a:latin typeface="Cambria Math"/>
                <a:cs typeface="Cambria Math"/>
              </a:rPr>
              <a:t>,	2,1/4,2/27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88060" y="9141358"/>
            <a:ext cx="1410335" cy="660400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1400" dirty="0">
                <a:latin typeface="Cambria Math"/>
                <a:cs typeface="Cambria Math"/>
              </a:rPr>
              <a:t>𝑏) </a:t>
            </a:r>
            <a:r>
              <a:rPr sz="1400" spc="-5" dirty="0">
                <a:latin typeface="Cambria Math"/>
                <a:cs typeface="Cambria Math"/>
              </a:rPr>
              <a:t>𝑠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35" dirty="0">
                <a:latin typeface="Cambria Math"/>
                <a:cs typeface="Cambria Math"/>
              </a:rPr>
              <a:t>𝑡</a:t>
            </a:r>
            <a:r>
              <a:rPr sz="1500" spc="52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+ 2𝑡 +</a:t>
            </a:r>
            <a:r>
              <a:rPr sz="1400" spc="1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400" spc="10" dirty="0">
                <a:latin typeface="Cambria Math"/>
                <a:cs typeface="Cambria Math"/>
              </a:rPr>
              <a:t>𝑐) </a:t>
            </a:r>
            <a:r>
              <a:rPr sz="1400" spc="-5" dirty="0">
                <a:latin typeface="Cambria Math"/>
                <a:cs typeface="Cambria Math"/>
              </a:rPr>
              <a:t>𝑠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65" dirty="0">
                <a:latin typeface="Cambria Math"/>
                <a:cs typeface="Cambria Math"/>
              </a:rPr>
              <a:t>𝑡</a:t>
            </a:r>
            <a:r>
              <a:rPr sz="1500" spc="97" baseline="30555" dirty="0">
                <a:latin typeface="Cambria Math"/>
                <a:cs typeface="Cambria Math"/>
              </a:rPr>
              <a:t>2</a:t>
            </a:r>
            <a:r>
              <a:rPr sz="1500" spc="97" baseline="2777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𝑡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2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408301" y="9141358"/>
            <a:ext cx="1877060" cy="660400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  <a:tabLst>
                <a:tab pos="461009" algn="l"/>
                <a:tab pos="1103630" algn="l"/>
                <a:tab pos="1494155" algn="l"/>
              </a:tabLst>
            </a:pPr>
            <a:r>
              <a:rPr sz="1400" spc="-10" dirty="0">
                <a:latin typeface="Segoe Print"/>
                <a:cs typeface="Segoe Print"/>
              </a:rPr>
              <a:t>Sol.	</a:t>
            </a:r>
            <a:r>
              <a:rPr sz="1400" spc="-10" dirty="0">
                <a:latin typeface="Cambria"/>
                <a:cs typeface="Cambria"/>
              </a:rPr>
              <a:t>2,4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,6	</a:t>
            </a:r>
            <a:r>
              <a:rPr sz="1400" spc="-5" dirty="0">
                <a:latin typeface="Cambria Math"/>
                <a:cs typeface="Cambria Math"/>
              </a:rPr>
              <a:t>,	2,2,2</a:t>
            </a:r>
            <a:endParaRPr sz="1400">
              <a:latin typeface="Cambria Math"/>
              <a:cs typeface="Cambria Math"/>
            </a:endParaRPr>
          </a:p>
          <a:p>
            <a:pPr marL="33655">
              <a:lnSpc>
                <a:spcPct val="100000"/>
              </a:lnSpc>
              <a:spcBef>
                <a:spcPts val="815"/>
              </a:spcBef>
              <a:tabLst>
                <a:tab pos="1021715" algn="l"/>
              </a:tabLst>
            </a:pPr>
            <a:r>
              <a:rPr sz="1400" spc="-10" dirty="0">
                <a:latin typeface="Segoe Print"/>
                <a:cs typeface="Segoe Print"/>
              </a:rPr>
              <a:t>Sol.</a:t>
            </a:r>
            <a:r>
              <a:rPr sz="1400" spc="85" dirty="0">
                <a:latin typeface="Segoe Print"/>
                <a:cs typeface="Segoe Print"/>
              </a:rPr>
              <a:t> </a:t>
            </a:r>
            <a:r>
              <a:rPr sz="1400" spc="-10" dirty="0">
                <a:latin typeface="Cambria"/>
                <a:cs typeface="Cambria"/>
              </a:rPr>
              <a:t>0,1,8	</a:t>
            </a:r>
            <a:r>
              <a:rPr sz="1400" spc="-5" dirty="0">
                <a:latin typeface="Cambria Math"/>
                <a:cs typeface="Cambria Math"/>
              </a:rPr>
              <a:t>,</a:t>
            </a:r>
            <a:r>
              <a:rPr sz="1400" spc="-1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−2,4,0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351020" y="1638934"/>
            <a:ext cx="2423795" cy="0"/>
          </a:xfrm>
          <a:custGeom>
            <a:avLst/>
            <a:gdLst/>
            <a:ahLst/>
            <a:cxnLst/>
            <a:rect l="l" t="t" r="r" b="b"/>
            <a:pathLst>
              <a:path w="2423795">
                <a:moveTo>
                  <a:pt x="0" y="0"/>
                </a:moveTo>
                <a:lnTo>
                  <a:pt x="2423795" y="0"/>
                </a:lnTo>
              </a:path>
            </a:pathLst>
          </a:custGeom>
          <a:ln w="1047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3240" y="1638934"/>
            <a:ext cx="2453005" cy="0"/>
          </a:xfrm>
          <a:custGeom>
            <a:avLst/>
            <a:gdLst/>
            <a:ahLst/>
            <a:cxnLst/>
            <a:rect l="l" t="t" r="r" b="b"/>
            <a:pathLst>
              <a:path w="2453005">
                <a:moveTo>
                  <a:pt x="0" y="0"/>
                </a:moveTo>
                <a:lnTo>
                  <a:pt x="2452878" y="0"/>
                </a:lnTo>
              </a:path>
            </a:pathLst>
          </a:custGeom>
          <a:ln w="1047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195829" y="1348104"/>
            <a:ext cx="2921635" cy="514350"/>
          </a:xfrm>
          <a:custGeom>
            <a:avLst/>
            <a:gdLst/>
            <a:ahLst/>
            <a:cxnLst/>
            <a:rect l="l" t="t" r="r" b="b"/>
            <a:pathLst>
              <a:path w="2921635" h="514350">
                <a:moveTo>
                  <a:pt x="2835910" y="0"/>
                </a:moveTo>
                <a:lnTo>
                  <a:pt x="85725" y="0"/>
                </a:lnTo>
                <a:lnTo>
                  <a:pt x="52345" y="6732"/>
                </a:lnTo>
                <a:lnTo>
                  <a:pt x="25098" y="25098"/>
                </a:lnTo>
                <a:lnTo>
                  <a:pt x="6732" y="52345"/>
                </a:lnTo>
                <a:lnTo>
                  <a:pt x="0" y="85725"/>
                </a:lnTo>
                <a:lnTo>
                  <a:pt x="0" y="428625"/>
                </a:lnTo>
                <a:lnTo>
                  <a:pt x="6732" y="462004"/>
                </a:lnTo>
                <a:lnTo>
                  <a:pt x="25098" y="489251"/>
                </a:lnTo>
                <a:lnTo>
                  <a:pt x="52345" y="507617"/>
                </a:lnTo>
                <a:lnTo>
                  <a:pt x="85725" y="514350"/>
                </a:lnTo>
                <a:lnTo>
                  <a:pt x="2835910" y="514350"/>
                </a:lnTo>
                <a:lnTo>
                  <a:pt x="2869289" y="507617"/>
                </a:lnTo>
                <a:lnTo>
                  <a:pt x="2896536" y="489251"/>
                </a:lnTo>
                <a:lnTo>
                  <a:pt x="2914902" y="462004"/>
                </a:lnTo>
                <a:lnTo>
                  <a:pt x="2921635" y="428625"/>
                </a:lnTo>
                <a:lnTo>
                  <a:pt x="2921635" y="85725"/>
                </a:lnTo>
                <a:lnTo>
                  <a:pt x="2914902" y="52345"/>
                </a:lnTo>
                <a:lnTo>
                  <a:pt x="2896536" y="25098"/>
                </a:lnTo>
                <a:lnTo>
                  <a:pt x="2869289" y="6732"/>
                </a:lnTo>
                <a:lnTo>
                  <a:pt x="28359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167257" y="1319529"/>
            <a:ext cx="2978785" cy="571500"/>
          </a:xfrm>
          <a:custGeom>
            <a:avLst/>
            <a:gdLst/>
            <a:ahLst/>
            <a:cxnLst/>
            <a:rect l="l" t="t" r="r" b="b"/>
            <a:pathLst>
              <a:path w="2978785" h="571500">
                <a:moveTo>
                  <a:pt x="2884802" y="570229"/>
                </a:moveTo>
                <a:lnTo>
                  <a:pt x="94231" y="570229"/>
                </a:lnTo>
                <a:lnTo>
                  <a:pt x="114297" y="571500"/>
                </a:lnTo>
                <a:lnTo>
                  <a:pt x="2867403" y="571500"/>
                </a:lnTo>
                <a:lnTo>
                  <a:pt x="2884802" y="570229"/>
                </a:lnTo>
                <a:close/>
              </a:path>
              <a:path w="2978785" h="571500">
                <a:moveTo>
                  <a:pt x="2906392" y="563879"/>
                </a:moveTo>
                <a:lnTo>
                  <a:pt x="72514" y="563879"/>
                </a:lnTo>
                <a:lnTo>
                  <a:pt x="88516" y="568959"/>
                </a:lnTo>
                <a:lnTo>
                  <a:pt x="90421" y="570229"/>
                </a:lnTo>
                <a:lnTo>
                  <a:pt x="2888612" y="570229"/>
                </a:lnTo>
                <a:lnTo>
                  <a:pt x="2890390" y="568959"/>
                </a:lnTo>
                <a:lnTo>
                  <a:pt x="2906392" y="563879"/>
                </a:lnTo>
                <a:close/>
              </a:path>
              <a:path w="2978785" h="571500">
                <a:moveTo>
                  <a:pt x="74800" y="552450"/>
                </a:moveTo>
                <a:lnTo>
                  <a:pt x="51178" y="552450"/>
                </a:lnTo>
                <a:lnTo>
                  <a:pt x="52702" y="553720"/>
                </a:lnTo>
                <a:lnTo>
                  <a:pt x="67180" y="561340"/>
                </a:lnTo>
                <a:lnTo>
                  <a:pt x="70736" y="563879"/>
                </a:lnTo>
                <a:lnTo>
                  <a:pt x="2908297" y="563879"/>
                </a:lnTo>
                <a:lnTo>
                  <a:pt x="2910075" y="562609"/>
                </a:lnTo>
                <a:lnTo>
                  <a:pt x="2911726" y="561340"/>
                </a:lnTo>
                <a:lnTo>
                  <a:pt x="114297" y="561340"/>
                </a:lnTo>
                <a:lnTo>
                  <a:pt x="95374" y="558800"/>
                </a:lnTo>
                <a:lnTo>
                  <a:pt x="91945" y="558800"/>
                </a:lnTo>
                <a:lnTo>
                  <a:pt x="75943" y="553720"/>
                </a:lnTo>
                <a:lnTo>
                  <a:pt x="74800" y="552450"/>
                </a:lnTo>
                <a:close/>
              </a:path>
              <a:path w="2978785" h="571500">
                <a:moveTo>
                  <a:pt x="2914139" y="12700"/>
                </a:moveTo>
                <a:lnTo>
                  <a:pt x="2864609" y="12700"/>
                </a:lnTo>
                <a:lnTo>
                  <a:pt x="2883659" y="13970"/>
                </a:lnTo>
                <a:lnTo>
                  <a:pt x="2885945" y="13970"/>
                </a:lnTo>
                <a:lnTo>
                  <a:pt x="2886961" y="15240"/>
                </a:lnTo>
                <a:lnTo>
                  <a:pt x="2902963" y="19050"/>
                </a:lnTo>
                <a:lnTo>
                  <a:pt x="2905249" y="20320"/>
                </a:lnTo>
                <a:lnTo>
                  <a:pt x="2906265" y="21590"/>
                </a:lnTo>
                <a:lnTo>
                  <a:pt x="2920743" y="29209"/>
                </a:lnTo>
                <a:lnTo>
                  <a:pt x="2922521" y="30479"/>
                </a:lnTo>
                <a:lnTo>
                  <a:pt x="2923283" y="30479"/>
                </a:lnTo>
                <a:lnTo>
                  <a:pt x="2936110" y="40640"/>
                </a:lnTo>
                <a:lnTo>
                  <a:pt x="2936872" y="41909"/>
                </a:lnTo>
                <a:lnTo>
                  <a:pt x="2937761" y="43179"/>
                </a:lnTo>
                <a:lnTo>
                  <a:pt x="2938396" y="43179"/>
                </a:lnTo>
                <a:lnTo>
                  <a:pt x="2948937" y="55879"/>
                </a:lnTo>
                <a:lnTo>
                  <a:pt x="2950207" y="58420"/>
                </a:lnTo>
                <a:lnTo>
                  <a:pt x="2950715" y="58420"/>
                </a:lnTo>
                <a:lnTo>
                  <a:pt x="2958716" y="73659"/>
                </a:lnTo>
                <a:lnTo>
                  <a:pt x="2959732" y="74929"/>
                </a:lnTo>
                <a:lnTo>
                  <a:pt x="2959986" y="76200"/>
                </a:lnTo>
                <a:lnTo>
                  <a:pt x="2965320" y="93979"/>
                </a:lnTo>
                <a:lnTo>
                  <a:pt x="2965574" y="95250"/>
                </a:lnTo>
                <a:lnTo>
                  <a:pt x="2967352" y="113029"/>
                </a:lnTo>
                <a:lnTo>
                  <a:pt x="2967360" y="458470"/>
                </a:lnTo>
                <a:lnTo>
                  <a:pt x="2965574" y="477520"/>
                </a:lnTo>
                <a:lnTo>
                  <a:pt x="2965320" y="478790"/>
                </a:lnTo>
                <a:lnTo>
                  <a:pt x="2959986" y="496570"/>
                </a:lnTo>
                <a:lnTo>
                  <a:pt x="2959732" y="497840"/>
                </a:lnTo>
                <a:lnTo>
                  <a:pt x="2959224" y="497840"/>
                </a:lnTo>
                <a:lnTo>
                  <a:pt x="2958716" y="499109"/>
                </a:lnTo>
                <a:lnTo>
                  <a:pt x="2950715" y="514350"/>
                </a:lnTo>
                <a:lnTo>
                  <a:pt x="2950207" y="515620"/>
                </a:lnTo>
                <a:lnTo>
                  <a:pt x="2949572" y="515620"/>
                </a:lnTo>
                <a:lnTo>
                  <a:pt x="2948810" y="516890"/>
                </a:lnTo>
                <a:lnTo>
                  <a:pt x="2938396" y="529590"/>
                </a:lnTo>
                <a:lnTo>
                  <a:pt x="2936110" y="532129"/>
                </a:lnTo>
                <a:lnTo>
                  <a:pt x="2923283" y="542290"/>
                </a:lnTo>
                <a:lnTo>
                  <a:pt x="2922521" y="542290"/>
                </a:lnTo>
                <a:lnTo>
                  <a:pt x="2920743" y="543559"/>
                </a:lnTo>
                <a:lnTo>
                  <a:pt x="2906265" y="552450"/>
                </a:lnTo>
                <a:lnTo>
                  <a:pt x="2905249" y="552450"/>
                </a:lnTo>
                <a:lnTo>
                  <a:pt x="2902963" y="553720"/>
                </a:lnTo>
                <a:lnTo>
                  <a:pt x="2886961" y="558800"/>
                </a:lnTo>
                <a:lnTo>
                  <a:pt x="2885945" y="558800"/>
                </a:lnTo>
                <a:lnTo>
                  <a:pt x="2866260" y="561340"/>
                </a:lnTo>
                <a:lnTo>
                  <a:pt x="2911726" y="561340"/>
                </a:lnTo>
                <a:lnTo>
                  <a:pt x="2926204" y="553720"/>
                </a:lnTo>
                <a:lnTo>
                  <a:pt x="2929252" y="552450"/>
                </a:lnTo>
                <a:lnTo>
                  <a:pt x="2930522" y="551179"/>
                </a:lnTo>
                <a:lnTo>
                  <a:pt x="2944746" y="539750"/>
                </a:lnTo>
                <a:lnTo>
                  <a:pt x="2946016" y="538479"/>
                </a:lnTo>
                <a:lnTo>
                  <a:pt x="2947159" y="537209"/>
                </a:lnTo>
                <a:lnTo>
                  <a:pt x="2958843" y="523240"/>
                </a:lnTo>
                <a:lnTo>
                  <a:pt x="2959859" y="520700"/>
                </a:lnTo>
                <a:lnTo>
                  <a:pt x="2969638" y="502920"/>
                </a:lnTo>
                <a:lnTo>
                  <a:pt x="2970400" y="501650"/>
                </a:lnTo>
                <a:lnTo>
                  <a:pt x="2970908" y="499109"/>
                </a:lnTo>
                <a:lnTo>
                  <a:pt x="2975861" y="483870"/>
                </a:lnTo>
                <a:lnTo>
                  <a:pt x="2976496" y="481329"/>
                </a:lnTo>
                <a:lnTo>
                  <a:pt x="2976877" y="480059"/>
                </a:lnTo>
                <a:lnTo>
                  <a:pt x="2977004" y="477520"/>
                </a:lnTo>
                <a:lnTo>
                  <a:pt x="2978790" y="458470"/>
                </a:lnTo>
                <a:lnTo>
                  <a:pt x="2978782" y="111759"/>
                </a:lnTo>
                <a:lnTo>
                  <a:pt x="2977004" y="95250"/>
                </a:lnTo>
                <a:lnTo>
                  <a:pt x="2976877" y="92709"/>
                </a:lnTo>
                <a:lnTo>
                  <a:pt x="2976496" y="91440"/>
                </a:lnTo>
                <a:lnTo>
                  <a:pt x="2975861" y="88900"/>
                </a:lnTo>
                <a:lnTo>
                  <a:pt x="2970908" y="73659"/>
                </a:lnTo>
                <a:lnTo>
                  <a:pt x="2970400" y="71120"/>
                </a:lnTo>
                <a:lnTo>
                  <a:pt x="2969638" y="69850"/>
                </a:lnTo>
                <a:lnTo>
                  <a:pt x="2968622" y="67309"/>
                </a:lnTo>
                <a:lnTo>
                  <a:pt x="2960621" y="53340"/>
                </a:lnTo>
                <a:lnTo>
                  <a:pt x="2959859" y="52070"/>
                </a:lnTo>
                <a:lnTo>
                  <a:pt x="2958843" y="50800"/>
                </a:lnTo>
                <a:lnTo>
                  <a:pt x="2947286" y="36829"/>
                </a:lnTo>
                <a:lnTo>
                  <a:pt x="2946143" y="34290"/>
                </a:lnTo>
                <a:lnTo>
                  <a:pt x="2944746" y="33020"/>
                </a:lnTo>
                <a:lnTo>
                  <a:pt x="2930522" y="21590"/>
                </a:lnTo>
                <a:lnTo>
                  <a:pt x="2929252" y="20320"/>
                </a:lnTo>
                <a:lnTo>
                  <a:pt x="2926204" y="19050"/>
                </a:lnTo>
                <a:lnTo>
                  <a:pt x="2914139" y="12700"/>
                </a:lnTo>
                <a:close/>
              </a:path>
              <a:path w="2978785" h="571500">
                <a:moveTo>
                  <a:pt x="73784" y="20320"/>
                </a:moveTo>
                <a:lnTo>
                  <a:pt x="49781" y="20320"/>
                </a:lnTo>
                <a:lnTo>
                  <a:pt x="35684" y="31750"/>
                </a:lnTo>
                <a:lnTo>
                  <a:pt x="34160" y="33020"/>
                </a:lnTo>
                <a:lnTo>
                  <a:pt x="32890" y="34290"/>
                </a:lnTo>
                <a:lnTo>
                  <a:pt x="31747" y="36829"/>
                </a:lnTo>
                <a:lnTo>
                  <a:pt x="20063" y="50800"/>
                </a:lnTo>
                <a:lnTo>
                  <a:pt x="18285" y="53340"/>
                </a:lnTo>
                <a:lnTo>
                  <a:pt x="10284" y="67309"/>
                </a:lnTo>
                <a:lnTo>
                  <a:pt x="9395" y="69850"/>
                </a:lnTo>
                <a:lnTo>
                  <a:pt x="8633" y="71120"/>
                </a:lnTo>
                <a:lnTo>
                  <a:pt x="7998" y="73659"/>
                </a:lnTo>
                <a:lnTo>
                  <a:pt x="3045" y="88900"/>
                </a:lnTo>
                <a:lnTo>
                  <a:pt x="2537" y="91440"/>
                </a:lnTo>
                <a:lnTo>
                  <a:pt x="2156" y="92709"/>
                </a:lnTo>
                <a:lnTo>
                  <a:pt x="124" y="113029"/>
                </a:lnTo>
                <a:lnTo>
                  <a:pt x="0" y="118109"/>
                </a:lnTo>
                <a:lnTo>
                  <a:pt x="251" y="461009"/>
                </a:lnTo>
                <a:lnTo>
                  <a:pt x="2156" y="480059"/>
                </a:lnTo>
                <a:lnTo>
                  <a:pt x="2537" y="481329"/>
                </a:lnTo>
                <a:lnTo>
                  <a:pt x="3045" y="483870"/>
                </a:lnTo>
                <a:lnTo>
                  <a:pt x="7998" y="499109"/>
                </a:lnTo>
                <a:lnTo>
                  <a:pt x="8506" y="501650"/>
                </a:lnTo>
                <a:lnTo>
                  <a:pt x="9268" y="502920"/>
                </a:lnTo>
                <a:lnTo>
                  <a:pt x="31874" y="537209"/>
                </a:lnTo>
                <a:lnTo>
                  <a:pt x="49781" y="552450"/>
                </a:lnTo>
                <a:lnTo>
                  <a:pt x="72768" y="552450"/>
                </a:lnTo>
                <a:lnTo>
                  <a:pt x="58290" y="543559"/>
                </a:lnTo>
                <a:lnTo>
                  <a:pt x="56512" y="542290"/>
                </a:lnTo>
                <a:lnTo>
                  <a:pt x="55623" y="542290"/>
                </a:lnTo>
                <a:lnTo>
                  <a:pt x="42923" y="532129"/>
                </a:lnTo>
                <a:lnTo>
                  <a:pt x="42034" y="530859"/>
                </a:lnTo>
                <a:lnTo>
                  <a:pt x="41272" y="529590"/>
                </a:lnTo>
                <a:lnTo>
                  <a:pt x="30096" y="516890"/>
                </a:lnTo>
                <a:lnTo>
                  <a:pt x="28826" y="515620"/>
                </a:lnTo>
                <a:lnTo>
                  <a:pt x="28191" y="514350"/>
                </a:lnTo>
                <a:lnTo>
                  <a:pt x="20190" y="499109"/>
                </a:lnTo>
                <a:lnTo>
                  <a:pt x="19682" y="497840"/>
                </a:lnTo>
                <a:lnTo>
                  <a:pt x="19301" y="497840"/>
                </a:lnTo>
                <a:lnTo>
                  <a:pt x="13586" y="478790"/>
                </a:lnTo>
                <a:lnTo>
                  <a:pt x="11554" y="459740"/>
                </a:lnTo>
                <a:lnTo>
                  <a:pt x="11427" y="114300"/>
                </a:lnTo>
                <a:lnTo>
                  <a:pt x="13586" y="93979"/>
                </a:lnTo>
                <a:lnTo>
                  <a:pt x="19301" y="74929"/>
                </a:lnTo>
                <a:lnTo>
                  <a:pt x="19682" y="74929"/>
                </a:lnTo>
                <a:lnTo>
                  <a:pt x="20317" y="73659"/>
                </a:lnTo>
                <a:lnTo>
                  <a:pt x="28318" y="58420"/>
                </a:lnTo>
                <a:lnTo>
                  <a:pt x="29334" y="57150"/>
                </a:lnTo>
                <a:lnTo>
                  <a:pt x="30096" y="55879"/>
                </a:lnTo>
                <a:lnTo>
                  <a:pt x="40510" y="43179"/>
                </a:lnTo>
                <a:lnTo>
                  <a:pt x="41272" y="43179"/>
                </a:lnTo>
                <a:lnTo>
                  <a:pt x="42034" y="41909"/>
                </a:lnTo>
                <a:lnTo>
                  <a:pt x="42923" y="40640"/>
                </a:lnTo>
                <a:lnTo>
                  <a:pt x="55623" y="30479"/>
                </a:lnTo>
                <a:lnTo>
                  <a:pt x="56512" y="30479"/>
                </a:lnTo>
                <a:lnTo>
                  <a:pt x="58290" y="29209"/>
                </a:lnTo>
                <a:lnTo>
                  <a:pt x="72768" y="21590"/>
                </a:lnTo>
                <a:lnTo>
                  <a:pt x="73784" y="20320"/>
                </a:lnTo>
                <a:close/>
              </a:path>
              <a:path w="2978785" h="571500">
                <a:moveTo>
                  <a:pt x="2882516" y="547370"/>
                </a:moveTo>
                <a:lnTo>
                  <a:pt x="96517" y="547370"/>
                </a:lnTo>
                <a:lnTo>
                  <a:pt x="114297" y="548640"/>
                </a:lnTo>
                <a:lnTo>
                  <a:pt x="2865117" y="548640"/>
                </a:lnTo>
                <a:lnTo>
                  <a:pt x="2882516" y="547370"/>
                </a:lnTo>
                <a:close/>
              </a:path>
              <a:path w="2978785" h="571500">
                <a:moveTo>
                  <a:pt x="2899661" y="542290"/>
                </a:moveTo>
                <a:lnTo>
                  <a:pt x="78610" y="542290"/>
                </a:lnTo>
                <a:lnTo>
                  <a:pt x="95755" y="547370"/>
                </a:lnTo>
                <a:lnTo>
                  <a:pt x="2883278" y="547370"/>
                </a:lnTo>
                <a:lnTo>
                  <a:pt x="2899661" y="542290"/>
                </a:lnTo>
                <a:close/>
              </a:path>
              <a:path w="2978785" h="571500">
                <a:moveTo>
                  <a:pt x="2915155" y="533400"/>
                </a:moveTo>
                <a:lnTo>
                  <a:pt x="63243" y="533400"/>
                </a:lnTo>
                <a:lnTo>
                  <a:pt x="78229" y="542290"/>
                </a:lnTo>
                <a:lnTo>
                  <a:pt x="2900677" y="542290"/>
                </a:lnTo>
                <a:lnTo>
                  <a:pt x="2915155" y="533400"/>
                </a:lnTo>
                <a:close/>
              </a:path>
              <a:path w="2978785" h="571500">
                <a:moveTo>
                  <a:pt x="2916044" y="39370"/>
                </a:moveTo>
                <a:lnTo>
                  <a:pt x="62862" y="39370"/>
                </a:lnTo>
                <a:lnTo>
                  <a:pt x="50162" y="49529"/>
                </a:lnTo>
                <a:lnTo>
                  <a:pt x="49400" y="50800"/>
                </a:lnTo>
                <a:lnTo>
                  <a:pt x="38859" y="63500"/>
                </a:lnTo>
                <a:lnTo>
                  <a:pt x="38605" y="63500"/>
                </a:lnTo>
                <a:lnTo>
                  <a:pt x="30350" y="78740"/>
                </a:lnTo>
                <a:lnTo>
                  <a:pt x="30096" y="78740"/>
                </a:lnTo>
                <a:lnTo>
                  <a:pt x="24762" y="96520"/>
                </a:lnTo>
                <a:lnTo>
                  <a:pt x="22993" y="113029"/>
                </a:lnTo>
                <a:lnTo>
                  <a:pt x="22982" y="454659"/>
                </a:lnTo>
                <a:lnTo>
                  <a:pt x="23102" y="459740"/>
                </a:lnTo>
                <a:lnTo>
                  <a:pt x="24635" y="476250"/>
                </a:lnTo>
                <a:lnTo>
                  <a:pt x="30223" y="494029"/>
                </a:lnTo>
                <a:lnTo>
                  <a:pt x="38224" y="508000"/>
                </a:lnTo>
                <a:lnTo>
                  <a:pt x="38478" y="509270"/>
                </a:lnTo>
                <a:lnTo>
                  <a:pt x="38859" y="509270"/>
                </a:lnTo>
                <a:lnTo>
                  <a:pt x="49400" y="521970"/>
                </a:lnTo>
                <a:lnTo>
                  <a:pt x="50162" y="523240"/>
                </a:lnTo>
                <a:lnTo>
                  <a:pt x="62862" y="533400"/>
                </a:lnTo>
                <a:lnTo>
                  <a:pt x="2916044" y="533400"/>
                </a:lnTo>
                <a:lnTo>
                  <a:pt x="2928871" y="523240"/>
                </a:lnTo>
                <a:lnTo>
                  <a:pt x="2929633" y="521970"/>
                </a:lnTo>
                <a:lnTo>
                  <a:pt x="2934840" y="515620"/>
                </a:lnTo>
                <a:lnTo>
                  <a:pt x="2861815" y="515620"/>
                </a:lnTo>
                <a:lnTo>
                  <a:pt x="114297" y="514350"/>
                </a:lnTo>
                <a:lnTo>
                  <a:pt x="74038" y="497840"/>
                </a:lnTo>
                <a:lnTo>
                  <a:pt x="57020" y="454659"/>
                </a:lnTo>
                <a:lnTo>
                  <a:pt x="57147" y="114300"/>
                </a:lnTo>
                <a:lnTo>
                  <a:pt x="74038" y="74929"/>
                </a:lnTo>
                <a:lnTo>
                  <a:pt x="117218" y="57150"/>
                </a:lnTo>
                <a:lnTo>
                  <a:pt x="2934840" y="57150"/>
                </a:lnTo>
                <a:lnTo>
                  <a:pt x="2929633" y="50800"/>
                </a:lnTo>
                <a:lnTo>
                  <a:pt x="2928871" y="49529"/>
                </a:lnTo>
                <a:lnTo>
                  <a:pt x="2916044" y="39370"/>
                </a:lnTo>
                <a:close/>
              </a:path>
              <a:path w="2978785" h="571500">
                <a:moveTo>
                  <a:pt x="2934840" y="57150"/>
                </a:moveTo>
                <a:lnTo>
                  <a:pt x="2864609" y="57150"/>
                </a:lnTo>
                <a:lnTo>
                  <a:pt x="2876293" y="59690"/>
                </a:lnTo>
                <a:lnTo>
                  <a:pt x="2886707" y="62229"/>
                </a:lnTo>
                <a:lnTo>
                  <a:pt x="2917187" y="92709"/>
                </a:lnTo>
                <a:lnTo>
                  <a:pt x="2921886" y="118109"/>
                </a:lnTo>
                <a:lnTo>
                  <a:pt x="2921759" y="457200"/>
                </a:lnTo>
                <a:lnTo>
                  <a:pt x="2904995" y="497840"/>
                </a:lnTo>
                <a:lnTo>
                  <a:pt x="2861815" y="515620"/>
                </a:lnTo>
                <a:lnTo>
                  <a:pt x="2934840" y="515620"/>
                </a:lnTo>
                <a:lnTo>
                  <a:pt x="2940047" y="509270"/>
                </a:lnTo>
                <a:lnTo>
                  <a:pt x="2940555" y="509270"/>
                </a:lnTo>
                <a:lnTo>
                  <a:pt x="2940682" y="508000"/>
                </a:lnTo>
                <a:lnTo>
                  <a:pt x="2948683" y="494029"/>
                </a:lnTo>
                <a:lnTo>
                  <a:pt x="2949064" y="492759"/>
                </a:lnTo>
                <a:lnTo>
                  <a:pt x="2954017" y="476250"/>
                </a:lnTo>
                <a:lnTo>
                  <a:pt x="2954271" y="476250"/>
                </a:lnTo>
                <a:lnTo>
                  <a:pt x="2955930" y="458470"/>
                </a:lnTo>
                <a:lnTo>
                  <a:pt x="2956049" y="114300"/>
                </a:lnTo>
                <a:lnTo>
                  <a:pt x="2954271" y="97790"/>
                </a:lnTo>
                <a:lnTo>
                  <a:pt x="2954271" y="96520"/>
                </a:lnTo>
                <a:lnTo>
                  <a:pt x="2949064" y="80009"/>
                </a:lnTo>
                <a:lnTo>
                  <a:pt x="2948810" y="78740"/>
                </a:lnTo>
                <a:lnTo>
                  <a:pt x="2940555" y="63500"/>
                </a:lnTo>
                <a:lnTo>
                  <a:pt x="2940047" y="63500"/>
                </a:lnTo>
                <a:lnTo>
                  <a:pt x="2934840" y="57150"/>
                </a:lnTo>
                <a:close/>
              </a:path>
              <a:path w="2978785" h="571500">
                <a:moveTo>
                  <a:pt x="2900677" y="30479"/>
                </a:moveTo>
                <a:lnTo>
                  <a:pt x="78229" y="30479"/>
                </a:lnTo>
                <a:lnTo>
                  <a:pt x="63751" y="39370"/>
                </a:lnTo>
                <a:lnTo>
                  <a:pt x="2915155" y="39370"/>
                </a:lnTo>
                <a:lnTo>
                  <a:pt x="2900677" y="30479"/>
                </a:lnTo>
                <a:close/>
              </a:path>
              <a:path w="2978785" h="571500">
                <a:moveTo>
                  <a:pt x="2883278" y="25400"/>
                </a:moveTo>
                <a:lnTo>
                  <a:pt x="95755" y="25400"/>
                </a:lnTo>
                <a:lnTo>
                  <a:pt x="79372" y="30479"/>
                </a:lnTo>
                <a:lnTo>
                  <a:pt x="2900423" y="30479"/>
                </a:lnTo>
                <a:lnTo>
                  <a:pt x="2883278" y="25400"/>
                </a:lnTo>
                <a:close/>
              </a:path>
              <a:path w="2978785" h="571500">
                <a:moveTo>
                  <a:pt x="2864609" y="24129"/>
                </a:moveTo>
                <a:lnTo>
                  <a:pt x="113789" y="24129"/>
                </a:lnTo>
                <a:lnTo>
                  <a:pt x="96517" y="25400"/>
                </a:lnTo>
                <a:lnTo>
                  <a:pt x="2882516" y="25400"/>
                </a:lnTo>
                <a:lnTo>
                  <a:pt x="2864609" y="24129"/>
                </a:lnTo>
                <a:close/>
              </a:path>
              <a:path w="2978785" h="571500">
                <a:moveTo>
                  <a:pt x="2908297" y="8890"/>
                </a:moveTo>
                <a:lnTo>
                  <a:pt x="70736" y="8890"/>
                </a:lnTo>
                <a:lnTo>
                  <a:pt x="67180" y="11429"/>
                </a:lnTo>
                <a:lnTo>
                  <a:pt x="52702" y="19050"/>
                </a:lnTo>
                <a:lnTo>
                  <a:pt x="51178" y="20320"/>
                </a:lnTo>
                <a:lnTo>
                  <a:pt x="74800" y="20320"/>
                </a:lnTo>
                <a:lnTo>
                  <a:pt x="75943" y="19050"/>
                </a:lnTo>
                <a:lnTo>
                  <a:pt x="91945" y="15240"/>
                </a:lnTo>
                <a:lnTo>
                  <a:pt x="93088" y="13970"/>
                </a:lnTo>
                <a:lnTo>
                  <a:pt x="112646" y="12700"/>
                </a:lnTo>
                <a:lnTo>
                  <a:pt x="2914139" y="12700"/>
                </a:lnTo>
                <a:lnTo>
                  <a:pt x="2911726" y="11429"/>
                </a:lnTo>
                <a:lnTo>
                  <a:pt x="2910075" y="10159"/>
                </a:lnTo>
                <a:lnTo>
                  <a:pt x="2908297" y="8890"/>
                </a:lnTo>
                <a:close/>
              </a:path>
              <a:path w="2978785" h="571500">
                <a:moveTo>
                  <a:pt x="2888612" y="2540"/>
                </a:moveTo>
                <a:lnTo>
                  <a:pt x="90421" y="2540"/>
                </a:lnTo>
                <a:lnTo>
                  <a:pt x="88516" y="3809"/>
                </a:lnTo>
                <a:lnTo>
                  <a:pt x="72514" y="8890"/>
                </a:lnTo>
                <a:lnTo>
                  <a:pt x="2906392" y="8890"/>
                </a:lnTo>
                <a:lnTo>
                  <a:pt x="2890390" y="3809"/>
                </a:lnTo>
                <a:lnTo>
                  <a:pt x="2888612" y="2540"/>
                </a:lnTo>
                <a:close/>
              </a:path>
              <a:path w="2978785" h="571500">
                <a:moveTo>
                  <a:pt x="2864609" y="0"/>
                </a:moveTo>
                <a:lnTo>
                  <a:pt x="111503" y="1270"/>
                </a:lnTo>
                <a:lnTo>
                  <a:pt x="94231" y="2540"/>
                </a:lnTo>
                <a:lnTo>
                  <a:pt x="2884802" y="2540"/>
                </a:lnTo>
                <a:lnTo>
                  <a:pt x="28646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976117" y="1438986"/>
            <a:ext cx="1375410" cy="332740"/>
          </a:xfrm>
          <a:custGeom>
            <a:avLst/>
            <a:gdLst/>
            <a:ahLst/>
            <a:cxnLst/>
            <a:rect l="l" t="t" r="r" b="b"/>
            <a:pathLst>
              <a:path w="1375410" h="332739">
                <a:moveTo>
                  <a:pt x="0" y="332536"/>
                </a:moveTo>
                <a:lnTo>
                  <a:pt x="1374902" y="332536"/>
                </a:lnTo>
                <a:lnTo>
                  <a:pt x="1374902" y="0"/>
                </a:lnTo>
                <a:lnTo>
                  <a:pt x="0" y="0"/>
                </a:lnTo>
                <a:lnTo>
                  <a:pt x="0" y="3325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963417" y="1359535"/>
            <a:ext cx="140208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i="1" spc="-245" dirty="0">
                <a:solidFill>
                  <a:srgbClr val="FFFFFF"/>
                </a:solidFill>
                <a:latin typeface="Times New Roman"/>
                <a:cs typeface="Times New Roman"/>
              </a:rPr>
              <a:t>Homework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70840" y="10102741"/>
            <a:ext cx="247650" cy="2368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5"/>
              </a:lnSpc>
            </a:pPr>
            <a:r>
              <a:rPr sz="1400" spc="-15" dirty="0">
                <a:latin typeface="Arial"/>
                <a:cs typeface="Arial"/>
              </a:rPr>
              <a:t>58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67654" y="434593"/>
            <a:ext cx="144907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88060" y="424637"/>
            <a:ext cx="6050915" cy="1498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3030" marR="356489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1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13030">
              <a:lnSpc>
                <a:spcPct val="100000"/>
              </a:lnSpc>
              <a:spcBef>
                <a:spcPts val="580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14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  <a:p>
            <a:pPr marL="12700" marR="5080" indent="39370">
              <a:lnSpc>
                <a:spcPct val="148100"/>
              </a:lnSpc>
              <a:spcBef>
                <a:spcPts val="875"/>
              </a:spcBef>
            </a:pPr>
            <a:r>
              <a:rPr sz="1600" spc="5" dirty="0">
                <a:latin typeface="Cambria Math"/>
                <a:cs typeface="Cambria Math"/>
              </a:rPr>
              <a:t>𝑞❺</a:t>
            </a:r>
            <a:r>
              <a:rPr sz="1400" spc="5" dirty="0">
                <a:latin typeface="Cambria Math"/>
                <a:cs typeface="Cambria Math"/>
              </a:rPr>
              <a:t>/ </a:t>
            </a:r>
            <a:r>
              <a:rPr sz="1400" spc="-5" dirty="0">
                <a:latin typeface="Cambria"/>
                <a:cs typeface="Cambria"/>
              </a:rPr>
              <a:t>A </a:t>
            </a:r>
            <a:r>
              <a:rPr sz="1400" spc="-10" dirty="0">
                <a:latin typeface="Cambria"/>
                <a:cs typeface="Cambria"/>
              </a:rPr>
              <a:t>point moves </a:t>
            </a:r>
            <a:r>
              <a:rPr sz="1400" spc="-5" dirty="0">
                <a:latin typeface="Cambria"/>
                <a:cs typeface="Cambria"/>
              </a:rPr>
              <a:t>in a straight </a:t>
            </a:r>
            <a:r>
              <a:rPr sz="1400" spc="-10" dirty="0">
                <a:latin typeface="Cambria"/>
                <a:cs typeface="Cambria"/>
              </a:rPr>
              <a:t>line </a:t>
            </a:r>
            <a:r>
              <a:rPr sz="1400" spc="-5" dirty="0">
                <a:latin typeface="Cambria"/>
                <a:cs typeface="Cambria"/>
              </a:rPr>
              <a:t>so </a:t>
            </a:r>
            <a:r>
              <a:rPr sz="1400" dirty="0">
                <a:latin typeface="Cambria"/>
                <a:cs typeface="Cambria"/>
              </a:rPr>
              <a:t>that </a:t>
            </a:r>
            <a:r>
              <a:rPr sz="1400" spc="-5" dirty="0">
                <a:latin typeface="Cambria"/>
                <a:cs typeface="Cambria"/>
              </a:rPr>
              <a:t>its </a:t>
            </a:r>
            <a:r>
              <a:rPr sz="1400" spc="-10" dirty="0">
                <a:latin typeface="Cambria"/>
                <a:cs typeface="Cambria"/>
              </a:rPr>
              <a:t>distance </a:t>
            </a:r>
            <a:r>
              <a:rPr sz="1400" spc="-5" dirty="0">
                <a:latin typeface="Cambria"/>
                <a:cs typeface="Cambria"/>
              </a:rPr>
              <a:t>s </a:t>
            </a:r>
            <a:r>
              <a:rPr sz="1400" spc="-10" dirty="0">
                <a:latin typeface="Cambria"/>
                <a:cs typeface="Cambria"/>
              </a:rPr>
              <a:t>(in </a:t>
            </a:r>
            <a:r>
              <a:rPr sz="1400" spc="-5" dirty="0">
                <a:latin typeface="Cambria"/>
                <a:cs typeface="Cambria"/>
              </a:rPr>
              <a:t>meters) </a:t>
            </a:r>
            <a:r>
              <a:rPr sz="1400" spc="-10" dirty="0">
                <a:latin typeface="Cambria"/>
                <a:cs typeface="Cambria"/>
              </a:rPr>
              <a:t>after  time </a:t>
            </a:r>
            <a:r>
              <a:rPr sz="1400" spc="-5" dirty="0">
                <a:latin typeface="Cambria"/>
                <a:cs typeface="Cambria"/>
              </a:rPr>
              <a:t>t </a:t>
            </a:r>
            <a:r>
              <a:rPr sz="1400" spc="-10" dirty="0">
                <a:latin typeface="Cambria"/>
                <a:cs typeface="Cambria"/>
              </a:rPr>
              <a:t>(in </a:t>
            </a:r>
            <a:r>
              <a:rPr sz="1400" spc="-5" dirty="0">
                <a:latin typeface="Cambria"/>
                <a:cs typeface="Cambria"/>
              </a:rPr>
              <a:t>seconds) is </a:t>
            </a:r>
            <a:r>
              <a:rPr sz="1400" spc="-5" dirty="0">
                <a:latin typeface="Cambria Math"/>
                <a:cs typeface="Cambria Math"/>
              </a:rPr>
              <a:t>𝑠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20" dirty="0">
                <a:latin typeface="Cambria Math"/>
                <a:cs typeface="Cambria Math"/>
              </a:rPr>
              <a:t>4𝑡</a:t>
            </a:r>
            <a:r>
              <a:rPr sz="1500" spc="30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− 16𝑡 + 12 </a:t>
            </a:r>
            <a:r>
              <a:rPr sz="1400" spc="-5" dirty="0">
                <a:latin typeface="Cambria Math"/>
                <a:cs typeface="Cambria Math"/>
              </a:rPr>
              <a:t>,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"/>
                <a:cs typeface="Cambria"/>
              </a:rPr>
              <a:t>Find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70840" y="10102741"/>
            <a:ext cx="247650" cy="2368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5"/>
              </a:lnSpc>
            </a:pPr>
            <a:r>
              <a:rPr sz="1400" spc="-15" dirty="0">
                <a:latin typeface="Arial"/>
                <a:cs typeface="Arial"/>
              </a:rPr>
              <a:t>59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88060" y="2057526"/>
            <a:ext cx="32283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1: </a:t>
            </a:r>
            <a:r>
              <a:rPr sz="1400" spc="-5" dirty="0">
                <a:latin typeface="Cambria"/>
                <a:cs typeface="Cambria"/>
              </a:rPr>
              <a:t>the average velocity in the interval</a:t>
            </a:r>
            <a:r>
              <a:rPr sz="1400" dirty="0">
                <a:latin typeface="Cambria"/>
                <a:cs typeface="Cambria"/>
              </a:rPr>
              <a:t> [1,7]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88060" y="2526918"/>
            <a:ext cx="16116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"/>
                <a:cs typeface="Cambria"/>
              </a:rPr>
              <a:t>2: the velocity </a:t>
            </a:r>
            <a:r>
              <a:rPr sz="1400" spc="-10" dirty="0">
                <a:latin typeface="Cambria"/>
                <a:cs typeface="Cambria"/>
              </a:rPr>
              <a:t>at</a:t>
            </a:r>
            <a:r>
              <a:rPr sz="1400" spc="-4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t=3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622163" y="2057526"/>
            <a:ext cx="678180" cy="707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Segoe Print"/>
                <a:cs typeface="Segoe Print"/>
              </a:rPr>
              <a:t>Sol.</a:t>
            </a:r>
            <a:r>
              <a:rPr sz="1400" spc="-70" dirty="0">
                <a:latin typeface="Segoe Print"/>
                <a:cs typeface="Segoe Print"/>
              </a:rPr>
              <a:t> </a:t>
            </a:r>
            <a:r>
              <a:rPr sz="1400" spc="-10" dirty="0">
                <a:latin typeface="Cambria"/>
                <a:cs typeface="Cambria"/>
              </a:rPr>
              <a:t>16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014"/>
              </a:spcBef>
            </a:pPr>
            <a:r>
              <a:rPr sz="1400" spc="-5" dirty="0">
                <a:latin typeface="Segoe Print"/>
                <a:cs typeface="Segoe Print"/>
              </a:rPr>
              <a:t>Sol.</a:t>
            </a:r>
            <a:r>
              <a:rPr sz="1400" spc="45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"/>
                <a:cs typeface="Cambria"/>
              </a:rPr>
              <a:t>8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88060" y="2821504"/>
            <a:ext cx="6297295" cy="1101725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52069">
              <a:lnSpc>
                <a:spcPct val="100000"/>
              </a:lnSpc>
              <a:spcBef>
                <a:spcPts val="1150"/>
              </a:spcBef>
            </a:pPr>
            <a:r>
              <a:rPr sz="1600" spc="5" dirty="0">
                <a:latin typeface="Cambria Math"/>
                <a:cs typeface="Cambria Math"/>
              </a:rPr>
              <a:t>𝑞❻</a:t>
            </a:r>
            <a:r>
              <a:rPr sz="1400" spc="5" dirty="0">
                <a:latin typeface="Cambria Math"/>
                <a:cs typeface="Cambria Math"/>
              </a:rPr>
              <a:t>/ </a:t>
            </a:r>
            <a:r>
              <a:rPr sz="1400" spc="-10" dirty="0">
                <a:latin typeface="Cambria"/>
                <a:cs typeface="Cambria"/>
              </a:rPr>
              <a:t>The </a:t>
            </a:r>
            <a:r>
              <a:rPr sz="1400" spc="-5" dirty="0">
                <a:latin typeface="Cambria"/>
                <a:cs typeface="Cambria"/>
              </a:rPr>
              <a:t>position of a body </a:t>
            </a:r>
            <a:r>
              <a:rPr sz="1400" spc="-10" dirty="0">
                <a:latin typeface="Cambria"/>
                <a:cs typeface="Cambria"/>
              </a:rPr>
              <a:t>(in feet) at time </a:t>
            </a:r>
            <a:r>
              <a:rPr sz="1400" spc="-5" dirty="0">
                <a:latin typeface="Cambria"/>
                <a:cs typeface="Cambria"/>
              </a:rPr>
              <a:t>of t </a:t>
            </a:r>
            <a:r>
              <a:rPr sz="1400" spc="-10" dirty="0">
                <a:latin typeface="Cambria"/>
                <a:cs typeface="Cambria"/>
              </a:rPr>
              <a:t>seconds is </a:t>
            </a:r>
            <a:r>
              <a:rPr sz="1400" spc="-5" dirty="0">
                <a:latin typeface="Cambria Math"/>
                <a:cs typeface="Cambria Math"/>
              </a:rPr>
              <a:t>𝑠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35" dirty="0">
                <a:latin typeface="Cambria Math"/>
                <a:cs typeface="Cambria Math"/>
              </a:rPr>
              <a:t>𝑡</a:t>
            </a:r>
            <a:r>
              <a:rPr sz="1500" spc="52" baseline="3055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20" dirty="0">
                <a:latin typeface="Cambria Math"/>
                <a:cs typeface="Cambria Math"/>
              </a:rPr>
              <a:t>6𝑡</a:t>
            </a:r>
            <a:r>
              <a:rPr sz="1500" spc="30" baseline="30555" dirty="0">
                <a:latin typeface="Cambria Math"/>
                <a:cs typeface="Cambria Math"/>
              </a:rPr>
              <a:t>2</a:t>
            </a:r>
            <a:r>
              <a:rPr sz="1500" spc="352" baseline="3055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9𝑡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1400" spc="-10" dirty="0">
                <a:latin typeface="Cambria"/>
                <a:cs typeface="Cambria"/>
              </a:rPr>
              <a:t>Find </a:t>
            </a:r>
            <a:r>
              <a:rPr sz="1400" spc="-5" dirty="0">
                <a:latin typeface="Cambria"/>
                <a:cs typeface="Cambria"/>
              </a:rPr>
              <a:t>the body’s acceleration each </a:t>
            </a:r>
            <a:r>
              <a:rPr sz="1400" spc="-10" dirty="0">
                <a:latin typeface="Cambria"/>
                <a:cs typeface="Cambria"/>
              </a:rPr>
              <a:t>time </a:t>
            </a:r>
            <a:r>
              <a:rPr sz="1400" spc="-5" dirty="0">
                <a:latin typeface="Cambria"/>
                <a:cs typeface="Cambria"/>
              </a:rPr>
              <a:t>its velocity is</a:t>
            </a:r>
            <a:r>
              <a:rPr sz="1400" spc="10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zero.</a:t>
            </a:r>
            <a:endParaRPr sz="1400">
              <a:latin typeface="Cambria"/>
              <a:cs typeface="Cambria"/>
            </a:endParaRPr>
          </a:p>
          <a:p>
            <a:pPr marL="3646804">
              <a:lnSpc>
                <a:spcPct val="100000"/>
              </a:lnSpc>
              <a:spcBef>
                <a:spcPts val="1250"/>
              </a:spcBef>
            </a:pPr>
            <a:r>
              <a:rPr sz="1400" spc="-5" dirty="0">
                <a:latin typeface="Segoe Print"/>
                <a:cs typeface="Segoe Print"/>
              </a:rPr>
              <a:t>Sol. </a:t>
            </a:r>
            <a:r>
              <a:rPr sz="1400" dirty="0">
                <a:latin typeface="Segoe Print"/>
                <a:cs typeface="Segoe Print"/>
              </a:rPr>
              <a:t>-6 </a:t>
            </a:r>
            <a:r>
              <a:rPr sz="1400" spc="-5" dirty="0">
                <a:latin typeface="Segoe Print"/>
                <a:cs typeface="Segoe Print"/>
              </a:rPr>
              <a:t>ft/sec</a:t>
            </a:r>
            <a:r>
              <a:rPr sz="1350" spc="-7" baseline="24691" dirty="0">
                <a:latin typeface="Segoe Print"/>
                <a:cs typeface="Segoe Print"/>
              </a:rPr>
              <a:t>2 </a:t>
            </a:r>
            <a:r>
              <a:rPr sz="1400" spc="5" dirty="0">
                <a:latin typeface="Segoe Print"/>
                <a:cs typeface="Segoe Print"/>
              </a:rPr>
              <a:t>,6</a:t>
            </a:r>
            <a:r>
              <a:rPr sz="1400" spc="-200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Segoe Print"/>
                <a:cs typeface="Segoe Print"/>
              </a:rPr>
              <a:t>ft/sec</a:t>
            </a:r>
            <a:r>
              <a:rPr sz="1350" spc="-7" baseline="24691" dirty="0">
                <a:latin typeface="Segoe Print"/>
                <a:cs typeface="Segoe Print"/>
              </a:rPr>
              <a:t>2</a:t>
            </a:r>
            <a:endParaRPr sz="1350" baseline="24691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26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1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16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94690" y="1346834"/>
            <a:ext cx="936879" cy="1891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698244" y="1346834"/>
            <a:ext cx="377444" cy="1880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948685" y="2506040"/>
            <a:ext cx="1213485" cy="530860"/>
          </a:xfrm>
          <a:custGeom>
            <a:avLst/>
            <a:gdLst/>
            <a:ahLst/>
            <a:cxnLst/>
            <a:rect l="l" t="t" r="r" b="b"/>
            <a:pathLst>
              <a:path w="1213485" h="530860">
                <a:moveTo>
                  <a:pt x="0" y="530656"/>
                </a:moveTo>
                <a:lnTo>
                  <a:pt x="1213408" y="530656"/>
                </a:lnTo>
                <a:lnTo>
                  <a:pt x="1213408" y="0"/>
                </a:lnTo>
                <a:lnTo>
                  <a:pt x="0" y="0"/>
                </a:lnTo>
                <a:lnTo>
                  <a:pt x="0" y="5306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994405" y="2551759"/>
            <a:ext cx="1122045" cy="439420"/>
          </a:xfrm>
          <a:custGeom>
            <a:avLst/>
            <a:gdLst/>
            <a:ahLst/>
            <a:cxnLst/>
            <a:rect l="l" t="t" r="r" b="b"/>
            <a:pathLst>
              <a:path w="1122045" h="439419">
                <a:moveTo>
                  <a:pt x="0" y="439216"/>
                </a:moveTo>
                <a:lnTo>
                  <a:pt x="1121968" y="439216"/>
                </a:lnTo>
                <a:lnTo>
                  <a:pt x="1121968" y="0"/>
                </a:lnTo>
                <a:lnTo>
                  <a:pt x="0" y="0"/>
                </a:lnTo>
                <a:lnTo>
                  <a:pt x="0" y="43921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994405" y="2551810"/>
            <a:ext cx="231775" cy="186055"/>
          </a:xfrm>
          <a:custGeom>
            <a:avLst/>
            <a:gdLst/>
            <a:ahLst/>
            <a:cxnLst/>
            <a:rect l="l" t="t" r="r" b="b"/>
            <a:pathLst>
              <a:path w="231775" h="186055">
                <a:moveTo>
                  <a:pt x="0" y="185927"/>
                </a:moveTo>
                <a:lnTo>
                  <a:pt x="231648" y="185927"/>
                </a:lnTo>
                <a:lnTo>
                  <a:pt x="231648" y="0"/>
                </a:lnTo>
                <a:lnTo>
                  <a:pt x="0" y="0"/>
                </a:lnTo>
                <a:lnTo>
                  <a:pt x="0" y="1859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994405" y="2844672"/>
            <a:ext cx="228600" cy="146685"/>
          </a:xfrm>
          <a:custGeom>
            <a:avLst/>
            <a:gdLst/>
            <a:ahLst/>
            <a:cxnLst/>
            <a:rect l="l" t="t" r="r" b="b"/>
            <a:pathLst>
              <a:path w="228600" h="146685">
                <a:moveTo>
                  <a:pt x="0" y="146303"/>
                </a:moveTo>
                <a:lnTo>
                  <a:pt x="228600" y="146303"/>
                </a:lnTo>
                <a:lnTo>
                  <a:pt x="228600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994405" y="2792602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69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87014" y="2807944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85648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497326" y="2551810"/>
            <a:ext cx="232410" cy="186055"/>
          </a:xfrm>
          <a:custGeom>
            <a:avLst/>
            <a:gdLst/>
            <a:ahLst/>
            <a:cxnLst/>
            <a:rect l="l" t="t" r="r" b="b"/>
            <a:pathLst>
              <a:path w="232410" h="186055">
                <a:moveTo>
                  <a:pt x="0" y="185927"/>
                </a:moveTo>
                <a:lnTo>
                  <a:pt x="231952" y="185927"/>
                </a:lnTo>
                <a:lnTo>
                  <a:pt x="231952" y="0"/>
                </a:lnTo>
                <a:lnTo>
                  <a:pt x="0" y="0"/>
                </a:lnTo>
                <a:lnTo>
                  <a:pt x="0" y="1859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494278" y="2844672"/>
            <a:ext cx="235585" cy="146685"/>
          </a:xfrm>
          <a:custGeom>
            <a:avLst/>
            <a:gdLst/>
            <a:ahLst/>
            <a:cxnLst/>
            <a:rect l="l" t="t" r="r" b="b"/>
            <a:pathLst>
              <a:path w="235585" h="146685">
                <a:moveTo>
                  <a:pt x="0" y="146303"/>
                </a:moveTo>
                <a:lnTo>
                  <a:pt x="235000" y="146303"/>
                </a:lnTo>
                <a:lnTo>
                  <a:pt x="235000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494278" y="2792602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0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781044" y="2771215"/>
            <a:ext cx="52069" cy="80010"/>
          </a:xfrm>
          <a:custGeom>
            <a:avLst/>
            <a:gdLst/>
            <a:ahLst/>
            <a:cxnLst/>
            <a:rect l="l" t="t" r="r" b="b"/>
            <a:pathLst>
              <a:path w="52070" h="80010">
                <a:moveTo>
                  <a:pt x="0" y="79552"/>
                </a:moveTo>
                <a:lnTo>
                  <a:pt x="51815" y="79552"/>
                </a:lnTo>
                <a:lnTo>
                  <a:pt x="51815" y="0"/>
                </a:lnTo>
                <a:lnTo>
                  <a:pt x="0" y="0"/>
                </a:lnTo>
                <a:lnTo>
                  <a:pt x="0" y="7955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875532" y="2551810"/>
            <a:ext cx="234950" cy="146685"/>
          </a:xfrm>
          <a:custGeom>
            <a:avLst/>
            <a:gdLst/>
            <a:ahLst/>
            <a:cxnLst/>
            <a:rect l="l" t="t" r="r" b="b"/>
            <a:pathLst>
              <a:path w="234950" h="146685">
                <a:moveTo>
                  <a:pt x="0" y="146303"/>
                </a:moveTo>
                <a:lnTo>
                  <a:pt x="234696" y="146303"/>
                </a:lnTo>
                <a:lnTo>
                  <a:pt x="234696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878579" y="2844672"/>
            <a:ext cx="228600" cy="146685"/>
          </a:xfrm>
          <a:custGeom>
            <a:avLst/>
            <a:gdLst/>
            <a:ahLst/>
            <a:cxnLst/>
            <a:rect l="l" t="t" r="r" b="b"/>
            <a:pathLst>
              <a:path w="228600" h="146685">
                <a:moveTo>
                  <a:pt x="0" y="146303"/>
                </a:moveTo>
                <a:lnTo>
                  <a:pt x="228600" y="146303"/>
                </a:lnTo>
                <a:lnTo>
                  <a:pt x="228600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875532" y="2792602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079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948685" y="2506090"/>
            <a:ext cx="1213485" cy="12700"/>
          </a:xfrm>
          <a:custGeom>
            <a:avLst/>
            <a:gdLst/>
            <a:ahLst/>
            <a:cxnLst/>
            <a:rect l="l" t="t" r="r" b="b"/>
            <a:pathLst>
              <a:path w="1213485" h="12700">
                <a:moveTo>
                  <a:pt x="0" y="12191"/>
                </a:moveTo>
                <a:lnTo>
                  <a:pt x="1213408" y="12191"/>
                </a:lnTo>
                <a:lnTo>
                  <a:pt x="1213408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948685" y="3024504"/>
            <a:ext cx="1213485" cy="12700"/>
          </a:xfrm>
          <a:custGeom>
            <a:avLst/>
            <a:gdLst/>
            <a:ahLst/>
            <a:cxnLst/>
            <a:rect l="l" t="t" r="r" b="b"/>
            <a:pathLst>
              <a:path w="1213485" h="12700">
                <a:moveTo>
                  <a:pt x="0" y="12191"/>
                </a:moveTo>
                <a:lnTo>
                  <a:pt x="1213408" y="12191"/>
                </a:lnTo>
                <a:lnTo>
                  <a:pt x="1213408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954782" y="250604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6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155947" y="250604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656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899917" y="2466466"/>
            <a:ext cx="1311275" cy="0"/>
          </a:xfrm>
          <a:custGeom>
            <a:avLst/>
            <a:gdLst/>
            <a:ahLst/>
            <a:cxnLst/>
            <a:rect l="l" t="t" r="r" b="b"/>
            <a:pathLst>
              <a:path w="1311275">
                <a:moveTo>
                  <a:pt x="0" y="0"/>
                </a:moveTo>
                <a:lnTo>
                  <a:pt x="131089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899917" y="3076320"/>
            <a:ext cx="1311275" cy="0"/>
          </a:xfrm>
          <a:custGeom>
            <a:avLst/>
            <a:gdLst/>
            <a:ahLst/>
            <a:cxnLst/>
            <a:rect l="l" t="t" r="r" b="b"/>
            <a:pathLst>
              <a:path w="1311275">
                <a:moveTo>
                  <a:pt x="0" y="0"/>
                </a:moveTo>
                <a:lnTo>
                  <a:pt x="131089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906014" y="2460319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209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204715" y="2460319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2096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896870" y="4055109"/>
            <a:ext cx="1316990" cy="530860"/>
          </a:xfrm>
          <a:custGeom>
            <a:avLst/>
            <a:gdLst/>
            <a:ahLst/>
            <a:cxnLst/>
            <a:rect l="l" t="t" r="r" b="b"/>
            <a:pathLst>
              <a:path w="1316989" h="530860">
                <a:moveTo>
                  <a:pt x="0" y="530351"/>
                </a:moveTo>
                <a:lnTo>
                  <a:pt x="1316990" y="530351"/>
                </a:lnTo>
                <a:lnTo>
                  <a:pt x="1316990" y="0"/>
                </a:lnTo>
                <a:lnTo>
                  <a:pt x="0" y="0"/>
                </a:lnTo>
                <a:lnTo>
                  <a:pt x="0" y="53035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945638" y="4100829"/>
            <a:ext cx="1223010" cy="439420"/>
          </a:xfrm>
          <a:custGeom>
            <a:avLst/>
            <a:gdLst/>
            <a:ahLst/>
            <a:cxnLst/>
            <a:rect l="l" t="t" r="r" b="b"/>
            <a:pathLst>
              <a:path w="1223010" h="439420">
                <a:moveTo>
                  <a:pt x="0" y="438912"/>
                </a:moveTo>
                <a:lnTo>
                  <a:pt x="1222552" y="438912"/>
                </a:lnTo>
                <a:lnTo>
                  <a:pt x="1222552" y="0"/>
                </a:lnTo>
                <a:lnTo>
                  <a:pt x="0" y="0"/>
                </a:lnTo>
                <a:lnTo>
                  <a:pt x="0" y="43891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945638" y="4100829"/>
            <a:ext cx="231775" cy="186055"/>
          </a:xfrm>
          <a:custGeom>
            <a:avLst/>
            <a:gdLst/>
            <a:ahLst/>
            <a:cxnLst/>
            <a:rect l="l" t="t" r="r" b="b"/>
            <a:pathLst>
              <a:path w="231775" h="186054">
                <a:moveTo>
                  <a:pt x="0" y="185927"/>
                </a:moveTo>
                <a:lnTo>
                  <a:pt x="231648" y="185927"/>
                </a:lnTo>
                <a:lnTo>
                  <a:pt x="231648" y="0"/>
                </a:lnTo>
                <a:lnTo>
                  <a:pt x="0" y="0"/>
                </a:lnTo>
                <a:lnTo>
                  <a:pt x="0" y="1859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945638" y="4393437"/>
            <a:ext cx="228600" cy="146685"/>
          </a:xfrm>
          <a:custGeom>
            <a:avLst/>
            <a:gdLst/>
            <a:ahLst/>
            <a:cxnLst/>
            <a:rect l="l" t="t" r="r" b="b"/>
            <a:pathLst>
              <a:path w="228600" h="146685">
                <a:moveTo>
                  <a:pt x="0" y="146303"/>
                </a:moveTo>
                <a:lnTo>
                  <a:pt x="228600" y="146303"/>
                </a:lnTo>
                <a:lnTo>
                  <a:pt x="228600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945638" y="4341621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69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235198" y="4356861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853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448558" y="4100829"/>
            <a:ext cx="232410" cy="186055"/>
          </a:xfrm>
          <a:custGeom>
            <a:avLst/>
            <a:gdLst/>
            <a:ahLst/>
            <a:cxnLst/>
            <a:rect l="l" t="t" r="r" b="b"/>
            <a:pathLst>
              <a:path w="232410" h="186054">
                <a:moveTo>
                  <a:pt x="0" y="185927"/>
                </a:moveTo>
                <a:lnTo>
                  <a:pt x="231952" y="185927"/>
                </a:lnTo>
                <a:lnTo>
                  <a:pt x="231952" y="0"/>
                </a:lnTo>
                <a:lnTo>
                  <a:pt x="0" y="0"/>
                </a:lnTo>
                <a:lnTo>
                  <a:pt x="0" y="1859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445509" y="4393437"/>
            <a:ext cx="235585" cy="146685"/>
          </a:xfrm>
          <a:custGeom>
            <a:avLst/>
            <a:gdLst/>
            <a:ahLst/>
            <a:cxnLst/>
            <a:rect l="l" t="t" r="r" b="b"/>
            <a:pathLst>
              <a:path w="235585" h="146685">
                <a:moveTo>
                  <a:pt x="0" y="146303"/>
                </a:moveTo>
                <a:lnTo>
                  <a:pt x="235000" y="146303"/>
                </a:lnTo>
                <a:lnTo>
                  <a:pt x="235000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445509" y="4341621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0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729228" y="4295901"/>
            <a:ext cx="152400" cy="104139"/>
          </a:xfrm>
          <a:custGeom>
            <a:avLst/>
            <a:gdLst/>
            <a:ahLst/>
            <a:cxnLst/>
            <a:rect l="l" t="t" r="r" b="b"/>
            <a:pathLst>
              <a:path w="152400" h="104139">
                <a:moveTo>
                  <a:pt x="0" y="103632"/>
                </a:moveTo>
                <a:lnTo>
                  <a:pt x="152400" y="103632"/>
                </a:lnTo>
                <a:lnTo>
                  <a:pt x="152400" y="0"/>
                </a:lnTo>
                <a:lnTo>
                  <a:pt x="0" y="0"/>
                </a:lnTo>
                <a:lnTo>
                  <a:pt x="0" y="10363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930396" y="4100829"/>
            <a:ext cx="228600" cy="146685"/>
          </a:xfrm>
          <a:custGeom>
            <a:avLst/>
            <a:gdLst/>
            <a:ahLst/>
            <a:cxnLst/>
            <a:rect l="l" t="t" r="r" b="b"/>
            <a:pathLst>
              <a:path w="228600" h="146685">
                <a:moveTo>
                  <a:pt x="0" y="146303"/>
                </a:moveTo>
                <a:lnTo>
                  <a:pt x="228600" y="146303"/>
                </a:lnTo>
                <a:lnTo>
                  <a:pt x="228600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927347" y="4393437"/>
            <a:ext cx="234950" cy="146685"/>
          </a:xfrm>
          <a:custGeom>
            <a:avLst/>
            <a:gdLst/>
            <a:ahLst/>
            <a:cxnLst/>
            <a:rect l="l" t="t" r="r" b="b"/>
            <a:pathLst>
              <a:path w="234950" h="146685">
                <a:moveTo>
                  <a:pt x="0" y="146303"/>
                </a:moveTo>
                <a:lnTo>
                  <a:pt x="234696" y="146303"/>
                </a:lnTo>
                <a:lnTo>
                  <a:pt x="234696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676452" y="1611300"/>
            <a:ext cx="5894070" cy="297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4930">
              <a:lnSpc>
                <a:spcPct val="145700"/>
              </a:lnSpc>
              <a:spcBef>
                <a:spcPts val="100"/>
              </a:spcBef>
            </a:pPr>
            <a:r>
              <a:rPr sz="1400" spc="-5" dirty="0">
                <a:latin typeface="Cambria"/>
                <a:cs typeface="Cambria"/>
              </a:rPr>
              <a:t>If </a:t>
            </a:r>
            <a:r>
              <a:rPr sz="1400" spc="-5" dirty="0">
                <a:latin typeface="Cambria Math"/>
                <a:cs typeface="Cambria Math"/>
              </a:rPr>
              <a:t>𝑦 </a:t>
            </a:r>
            <a:r>
              <a:rPr sz="1400" spc="-5" dirty="0">
                <a:latin typeface="Cambria"/>
                <a:cs typeface="Cambria"/>
              </a:rPr>
              <a:t>is a differentiable function of </a:t>
            </a:r>
            <a:r>
              <a:rPr sz="1400" dirty="0">
                <a:latin typeface="Cambria Math"/>
                <a:cs typeface="Cambria Math"/>
              </a:rPr>
              <a:t>𝑢, </a:t>
            </a:r>
            <a:r>
              <a:rPr sz="1400" spc="-5" dirty="0">
                <a:latin typeface="Cambria Math"/>
                <a:cs typeface="Cambria Math"/>
              </a:rPr>
              <a:t>𝑦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𝑢</a:t>
            </a:r>
            <a:r>
              <a:rPr sz="2100" spc="15" baseline="1984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"/>
                <a:cs typeface="Cambria"/>
              </a:rPr>
              <a:t>and </a:t>
            </a:r>
            <a:r>
              <a:rPr sz="1400" spc="-5" dirty="0">
                <a:latin typeface="Cambria Math"/>
                <a:cs typeface="Cambria Math"/>
              </a:rPr>
              <a:t>𝑢 </a:t>
            </a:r>
            <a:r>
              <a:rPr sz="1400" spc="-5" dirty="0">
                <a:latin typeface="Cambria"/>
                <a:cs typeface="Cambria"/>
              </a:rPr>
              <a:t>is differentiable function  of </a:t>
            </a:r>
            <a:r>
              <a:rPr sz="1400" spc="20" dirty="0">
                <a:latin typeface="Cambria Math"/>
                <a:cs typeface="Cambria Math"/>
              </a:rPr>
              <a:t>𝑥, </a:t>
            </a:r>
            <a:r>
              <a:rPr sz="1400" spc="-5" dirty="0">
                <a:latin typeface="Cambria Math"/>
                <a:cs typeface="Cambria Math"/>
              </a:rPr>
              <a:t>𝑢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"/>
                <a:cs typeface="Cambria"/>
              </a:rPr>
              <a:t>then </a:t>
            </a:r>
            <a:r>
              <a:rPr sz="1400" spc="-5" dirty="0">
                <a:latin typeface="Cambria Math"/>
                <a:cs typeface="Cambria Math"/>
              </a:rPr>
              <a:t>𝑦 </a:t>
            </a:r>
            <a:r>
              <a:rPr sz="1400" spc="-5" dirty="0">
                <a:latin typeface="Cambria"/>
                <a:cs typeface="Cambria"/>
              </a:rPr>
              <a:t>is a</a:t>
            </a:r>
            <a:r>
              <a:rPr sz="1400" spc="10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differentiable function of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5" dirty="0">
                <a:latin typeface="Cambria"/>
                <a:cs typeface="Cambria"/>
              </a:rPr>
              <a:t>: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50">
              <a:latin typeface="Times New Roman"/>
              <a:cs typeface="Times New Roman"/>
            </a:endParaRPr>
          </a:p>
          <a:p>
            <a:pPr marR="133350" algn="ctr">
              <a:lnSpc>
                <a:spcPct val="100000"/>
              </a:lnSpc>
            </a:pPr>
            <a:r>
              <a:rPr sz="1600" dirty="0">
                <a:latin typeface="Cambria Math"/>
                <a:cs typeface="Cambria Math"/>
              </a:rPr>
              <a:t>𝑑𝑦 </a:t>
            </a:r>
            <a:r>
              <a:rPr sz="2400" spc="7" baseline="-43402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𝑑𝑦 </a:t>
            </a:r>
            <a:r>
              <a:rPr sz="2400" baseline="-43402" dirty="0">
                <a:latin typeface="Cambria Math"/>
                <a:cs typeface="Cambria Math"/>
              </a:rPr>
              <a:t>∙</a:t>
            </a:r>
            <a:r>
              <a:rPr sz="2400" spc="262" baseline="-43402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𝑑𝑢</a:t>
            </a:r>
            <a:endParaRPr sz="1600">
              <a:latin typeface="Cambria Math"/>
              <a:cs typeface="Cambria Math"/>
            </a:endParaRPr>
          </a:p>
          <a:p>
            <a:pPr marR="138430" algn="ctr">
              <a:lnSpc>
                <a:spcPct val="100000"/>
              </a:lnSpc>
              <a:spcBef>
                <a:spcPts val="385"/>
              </a:spcBef>
              <a:tabLst>
                <a:tab pos="499745" algn="l"/>
                <a:tab pos="883919" algn="l"/>
              </a:tabLst>
            </a:pPr>
            <a:r>
              <a:rPr sz="1600" dirty="0">
                <a:latin typeface="Cambria Math"/>
                <a:cs typeface="Cambria Math"/>
              </a:rPr>
              <a:t>𝑑𝑥	𝑑𝑢	𝑑𝑥</a:t>
            </a:r>
            <a:endParaRPr sz="16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Cambria"/>
                <a:cs typeface="Cambria"/>
              </a:rPr>
              <a:t>If </a:t>
            </a:r>
            <a:r>
              <a:rPr sz="1400" spc="-5" dirty="0">
                <a:latin typeface="Cambria Math"/>
                <a:cs typeface="Cambria Math"/>
              </a:rPr>
              <a:t>y </a:t>
            </a:r>
            <a:r>
              <a:rPr sz="1400" spc="-5" dirty="0">
                <a:latin typeface="Cambria"/>
                <a:cs typeface="Cambria"/>
              </a:rPr>
              <a:t>is a differentiable function of </a:t>
            </a:r>
            <a:r>
              <a:rPr sz="1400" spc="5" dirty="0">
                <a:latin typeface="Cambria Math"/>
                <a:cs typeface="Cambria Math"/>
              </a:rPr>
              <a:t>u, </a:t>
            </a:r>
            <a:r>
              <a:rPr sz="1400" spc="-5" dirty="0">
                <a:latin typeface="Cambria Math"/>
                <a:cs typeface="Cambria Math"/>
              </a:rPr>
              <a:t>y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5" dirty="0">
                <a:latin typeface="Cambria Math"/>
                <a:cs typeface="Cambria Math"/>
              </a:rPr>
              <a:t>f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u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"/>
                <a:cs typeface="Cambria"/>
              </a:rPr>
              <a:t>and </a:t>
            </a:r>
            <a:r>
              <a:rPr sz="1400" spc="-5" dirty="0">
                <a:latin typeface="Cambria Math"/>
                <a:cs typeface="Cambria Math"/>
              </a:rPr>
              <a:t>x </a:t>
            </a:r>
            <a:r>
              <a:rPr sz="1400" spc="-5" dirty="0">
                <a:latin typeface="Cambria"/>
                <a:cs typeface="Cambria"/>
              </a:rPr>
              <a:t>is differentiable function</a:t>
            </a:r>
            <a:r>
              <a:rPr sz="1400" spc="19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of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400" spc="5" dirty="0">
                <a:latin typeface="Cambria Math"/>
                <a:cs typeface="Cambria Math"/>
              </a:rPr>
              <a:t>u, </a:t>
            </a:r>
            <a:r>
              <a:rPr sz="1400" spc="-5" dirty="0">
                <a:latin typeface="Cambria Math"/>
                <a:cs typeface="Cambria Math"/>
              </a:rPr>
              <a:t>x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5" dirty="0">
                <a:latin typeface="Cambria Math"/>
                <a:cs typeface="Cambria Math"/>
              </a:rPr>
              <a:t>f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u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"/>
                <a:cs typeface="Cambria"/>
              </a:rPr>
              <a:t>then </a:t>
            </a:r>
            <a:r>
              <a:rPr sz="1400" spc="-5" dirty="0">
                <a:latin typeface="Cambria Math"/>
                <a:cs typeface="Cambria Math"/>
              </a:rPr>
              <a:t>y </a:t>
            </a:r>
            <a:r>
              <a:rPr sz="1400" spc="-5" dirty="0">
                <a:latin typeface="Cambria"/>
                <a:cs typeface="Cambria"/>
              </a:rPr>
              <a:t>is a differentiable function of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r>
              <a:rPr sz="1400" spc="-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"/>
                <a:cs typeface="Cambria"/>
              </a:rPr>
              <a:t>: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50">
              <a:latin typeface="Times New Roman"/>
              <a:cs typeface="Times New Roman"/>
            </a:endParaRPr>
          </a:p>
          <a:p>
            <a:pPr marR="135255" algn="ctr">
              <a:lnSpc>
                <a:spcPct val="100000"/>
              </a:lnSpc>
            </a:pPr>
            <a:r>
              <a:rPr sz="1600" dirty="0">
                <a:latin typeface="Cambria Math"/>
                <a:cs typeface="Cambria Math"/>
              </a:rPr>
              <a:t>𝑑𝑦 </a:t>
            </a:r>
            <a:r>
              <a:rPr sz="2400" spc="7" baseline="-41666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𝑑𝑦 </a:t>
            </a:r>
            <a:r>
              <a:rPr sz="2400" spc="7" baseline="-41666" dirty="0">
                <a:latin typeface="Cambria Math"/>
                <a:cs typeface="Cambria Math"/>
              </a:rPr>
              <a:t>÷</a:t>
            </a:r>
            <a:r>
              <a:rPr sz="2400" spc="292" baseline="-4166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𝑑𝑥</a:t>
            </a:r>
            <a:endParaRPr sz="1600">
              <a:latin typeface="Cambria Math"/>
              <a:cs typeface="Cambria Math"/>
            </a:endParaRPr>
          </a:p>
          <a:p>
            <a:pPr marR="130175" algn="ctr">
              <a:lnSpc>
                <a:spcPct val="100000"/>
              </a:lnSpc>
              <a:spcBef>
                <a:spcPts val="385"/>
              </a:spcBef>
              <a:tabLst>
                <a:tab pos="499745" algn="l"/>
                <a:tab pos="981075" algn="l"/>
              </a:tabLst>
            </a:pPr>
            <a:r>
              <a:rPr sz="1600" dirty="0">
                <a:latin typeface="Cambria Math"/>
                <a:cs typeface="Cambria Math"/>
              </a:rPr>
              <a:t>𝑑𝑥	𝑑𝑢	𝑑𝑢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927347" y="4341621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079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896870" y="4055109"/>
            <a:ext cx="1316990" cy="12700"/>
          </a:xfrm>
          <a:custGeom>
            <a:avLst/>
            <a:gdLst/>
            <a:ahLst/>
            <a:cxnLst/>
            <a:rect l="l" t="t" r="r" b="b"/>
            <a:pathLst>
              <a:path w="1316989" h="12700">
                <a:moveTo>
                  <a:pt x="0" y="12192"/>
                </a:moveTo>
                <a:lnTo>
                  <a:pt x="1316990" y="12192"/>
                </a:lnTo>
                <a:lnTo>
                  <a:pt x="1316990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896870" y="4573270"/>
            <a:ext cx="1316990" cy="12700"/>
          </a:xfrm>
          <a:custGeom>
            <a:avLst/>
            <a:gdLst/>
            <a:ahLst/>
            <a:cxnLst/>
            <a:rect l="l" t="t" r="r" b="b"/>
            <a:pathLst>
              <a:path w="1316989" h="12700">
                <a:moveTo>
                  <a:pt x="0" y="12191"/>
                </a:moveTo>
                <a:lnTo>
                  <a:pt x="1316990" y="12191"/>
                </a:lnTo>
                <a:lnTo>
                  <a:pt x="1316990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902966" y="4055109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35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207764" y="4055109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35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851150" y="4015485"/>
            <a:ext cx="1408430" cy="0"/>
          </a:xfrm>
          <a:custGeom>
            <a:avLst/>
            <a:gdLst/>
            <a:ahLst/>
            <a:cxnLst/>
            <a:rect l="l" t="t" r="r" b="b"/>
            <a:pathLst>
              <a:path w="1408429">
                <a:moveTo>
                  <a:pt x="0" y="0"/>
                </a:moveTo>
                <a:lnTo>
                  <a:pt x="140842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851150" y="4625085"/>
            <a:ext cx="1408430" cy="0"/>
          </a:xfrm>
          <a:custGeom>
            <a:avLst/>
            <a:gdLst/>
            <a:ahLst/>
            <a:cxnLst/>
            <a:rect l="l" t="t" r="r" b="b"/>
            <a:pathLst>
              <a:path w="1408429">
                <a:moveTo>
                  <a:pt x="0" y="0"/>
                </a:moveTo>
                <a:lnTo>
                  <a:pt x="140842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857246" y="4009389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253483" y="4009389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2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676452" y="4911344"/>
            <a:ext cx="3861435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b="1" spc="-5" dirty="0">
                <a:latin typeface="Wingdings"/>
                <a:cs typeface="Wingdings"/>
              </a:rPr>
              <a:t></a:t>
            </a:r>
            <a:r>
              <a:rPr sz="1400" spc="-5" dirty="0">
                <a:latin typeface="Segoe Print"/>
                <a:cs typeface="Segoe Print"/>
              </a:rPr>
              <a:t>Example </a:t>
            </a:r>
            <a:r>
              <a:rPr sz="1400" spc="-10" dirty="0">
                <a:latin typeface="Segoe Print"/>
                <a:cs typeface="Segoe Print"/>
              </a:rPr>
              <a:t>1 </a:t>
            </a:r>
            <a:r>
              <a:rPr sz="1400" spc="-5" dirty="0">
                <a:latin typeface="Cambria Math"/>
                <a:cs typeface="Cambria Math"/>
              </a:rPr>
              <a:t>: If 𝑦 </a:t>
            </a:r>
            <a:r>
              <a:rPr sz="1400" spc="-10" dirty="0">
                <a:latin typeface="Cambria Math"/>
                <a:cs typeface="Cambria Math"/>
              </a:rPr>
              <a:t>= 𝑢</a:t>
            </a:r>
            <a:r>
              <a:rPr sz="1500" spc="-15" baseline="44444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𝑎𝑛𝑑 </a:t>
            </a:r>
            <a:r>
              <a:rPr sz="1400" spc="-5" dirty="0">
                <a:latin typeface="Cambria Math"/>
                <a:cs typeface="Cambria Math"/>
              </a:rPr>
              <a:t>𝑢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dirty="0">
                <a:latin typeface="Cambria Math"/>
                <a:cs typeface="Cambria Math"/>
              </a:rPr>
              <a:t>𝑥</a:t>
            </a:r>
            <a:r>
              <a:rPr sz="1500" baseline="44444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+ 5𝑥</a:t>
            </a:r>
            <a:r>
              <a:rPr sz="1400" spc="-11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find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561078" y="4801361"/>
            <a:ext cx="227329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𝑑𝑦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561078" y="5203951"/>
            <a:ext cx="2222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𝑑𝑥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573778" y="512521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564258" y="58689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676452" y="5731255"/>
            <a:ext cx="16148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Segoe Print"/>
                <a:cs typeface="Segoe Print"/>
              </a:rPr>
              <a:t>Solution </a:t>
            </a:r>
            <a:r>
              <a:rPr sz="1400" spc="-5" dirty="0">
                <a:latin typeface="Cambria Math"/>
                <a:cs typeface="Cambria Math"/>
              </a:rPr>
              <a:t>: </a:t>
            </a:r>
            <a:r>
              <a:rPr sz="2100" spc="-7" baseline="43650" dirty="0">
                <a:latin typeface="Cambria Math"/>
                <a:cs typeface="Cambria Math"/>
              </a:rPr>
              <a:t>𝑑𝑦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18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2𝑢</a:t>
            </a:r>
            <a:r>
              <a:rPr sz="1500" baseline="30555" dirty="0">
                <a:latin typeface="Cambria Math"/>
                <a:cs typeface="Cambria Math"/>
              </a:rPr>
              <a:t>2</a:t>
            </a:r>
            <a:endParaRPr sz="1500" baseline="30555">
              <a:latin typeface="Cambria Math"/>
              <a:cs typeface="Cambria Math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551558" y="5850127"/>
            <a:ext cx="11734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63294" algn="l"/>
              </a:tabLst>
            </a:pPr>
            <a:r>
              <a:rPr sz="1400" spc="-10" dirty="0">
                <a:latin typeface="Cambria Math"/>
                <a:cs typeface="Cambria Math"/>
              </a:rPr>
              <a:t>𝑑𝑢	𝑑𝑥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2512441" y="58689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2435732" y="5731255"/>
            <a:ext cx="10414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, </a:t>
            </a:r>
            <a:r>
              <a:rPr sz="2100" spc="-7" baseline="43650" dirty="0">
                <a:latin typeface="Cambria Math"/>
                <a:cs typeface="Cambria Math"/>
              </a:rPr>
              <a:t>𝑑𝑢 </a:t>
            </a:r>
            <a:r>
              <a:rPr sz="1400" spc="-10" dirty="0">
                <a:latin typeface="Cambria Math"/>
                <a:cs typeface="Cambria Math"/>
              </a:rPr>
              <a:t>= 2𝑥 +</a:t>
            </a:r>
            <a:r>
              <a:rPr sz="1400" spc="-1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1478914" y="6454394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917826" y="645439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6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1466214" y="6435597"/>
            <a:ext cx="9969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51484" algn="l"/>
                <a:tab pos="786765" algn="l"/>
              </a:tabLst>
            </a:pPr>
            <a:r>
              <a:rPr sz="1400" spc="-10" dirty="0">
                <a:latin typeface="Cambria Math"/>
                <a:cs typeface="Cambria Math"/>
              </a:rPr>
              <a:t>𝑑𝑥	𝑑𝑢	𝑑𝑥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2250313" y="645439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1466214" y="6316725"/>
            <a:ext cx="41757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7" baseline="43650" dirty="0">
                <a:latin typeface="Cambria Math"/>
                <a:cs typeface="Cambria Math"/>
              </a:rPr>
              <a:t>𝑑𝑦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2100" spc="-7" baseline="43650" dirty="0">
                <a:latin typeface="Cambria Math"/>
                <a:cs typeface="Cambria Math"/>
              </a:rPr>
              <a:t>𝑑𝑦 </a:t>
            </a:r>
            <a:r>
              <a:rPr sz="1400" spc="-5" dirty="0">
                <a:latin typeface="Cambria Math"/>
                <a:cs typeface="Cambria Math"/>
              </a:rPr>
              <a:t>∙ </a:t>
            </a:r>
            <a:r>
              <a:rPr sz="2100" spc="-7" baseline="43650" dirty="0">
                <a:latin typeface="Cambria Math"/>
                <a:cs typeface="Cambria Math"/>
              </a:rPr>
              <a:t>𝑑𝑢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2𝑢</a:t>
            </a:r>
            <a:r>
              <a:rPr sz="1500" spc="15" baseline="30555" dirty="0">
                <a:latin typeface="Cambria Math"/>
                <a:cs typeface="Cambria Math"/>
              </a:rPr>
              <a:t>2</a:t>
            </a:r>
            <a:r>
              <a:rPr sz="1500" spc="15" baseline="2777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2𝑥 + 5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2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15" dirty="0">
                <a:latin typeface="Cambria Math"/>
                <a:cs typeface="Cambria Math"/>
              </a:rPr>
              <a:t>5𝑥</a:t>
            </a:r>
            <a:r>
              <a:rPr sz="2100" spc="345" baseline="1984" dirty="0">
                <a:latin typeface="Cambria Math"/>
                <a:cs typeface="Cambria Math"/>
              </a:rPr>
              <a:t> </a:t>
            </a:r>
            <a:r>
              <a:rPr sz="1500" spc="97" baseline="30555" dirty="0">
                <a:latin typeface="Cambria Math"/>
                <a:cs typeface="Cambria Math"/>
              </a:rPr>
              <a:t>2</a:t>
            </a:r>
            <a:r>
              <a:rPr sz="1500" spc="97" baseline="2777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2𝑥 + 5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676452" y="6889750"/>
            <a:ext cx="422783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b="1" spc="-5" dirty="0">
                <a:latin typeface="Wingdings"/>
                <a:cs typeface="Wingdings"/>
              </a:rPr>
              <a:t></a:t>
            </a:r>
            <a:r>
              <a:rPr sz="1400" spc="-5" dirty="0">
                <a:latin typeface="Segoe Print"/>
                <a:cs typeface="Segoe Print"/>
              </a:rPr>
              <a:t>Example </a:t>
            </a:r>
            <a:r>
              <a:rPr sz="1400" spc="-10" dirty="0">
                <a:latin typeface="Segoe Print"/>
                <a:cs typeface="Segoe Print"/>
              </a:rPr>
              <a:t>2 </a:t>
            </a:r>
            <a:r>
              <a:rPr sz="1400" spc="-5" dirty="0">
                <a:latin typeface="Cambria Math"/>
                <a:cs typeface="Cambria Math"/>
              </a:rPr>
              <a:t>: If 𝑦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dirty="0">
                <a:latin typeface="Cambria Math"/>
                <a:cs typeface="Cambria Math"/>
              </a:rPr>
              <a:t>𝑡</a:t>
            </a:r>
            <a:r>
              <a:rPr sz="1500" baseline="44444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𝑎𝑛𝑑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2𝑡</a:t>
            </a:r>
            <a:r>
              <a:rPr sz="1500" spc="-7" baseline="44444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+ 3𝑡 − </a:t>
            </a:r>
            <a:r>
              <a:rPr sz="1400" spc="-5" dirty="0">
                <a:latin typeface="Cambria Math"/>
                <a:cs typeface="Cambria Math"/>
              </a:rPr>
              <a:t>1</a:t>
            </a:r>
            <a:r>
              <a:rPr sz="1400" spc="-2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find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926838" y="6780021"/>
            <a:ext cx="227329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𝑑𝑦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926838" y="7182739"/>
            <a:ext cx="2222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𝑑𝑥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939538" y="710361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1563750" y="7825866"/>
            <a:ext cx="1981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𝑑𝑡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1564258" y="7844663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676452" y="7706994"/>
            <a:ext cx="15875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Segoe Print"/>
                <a:cs typeface="Segoe Print"/>
              </a:rPr>
              <a:t>Solution </a:t>
            </a:r>
            <a:r>
              <a:rPr sz="1400" spc="-5" dirty="0">
                <a:latin typeface="Cambria Math"/>
                <a:cs typeface="Cambria Math"/>
              </a:rPr>
              <a:t>: </a:t>
            </a:r>
            <a:r>
              <a:rPr sz="2100" spc="-7" baseline="43650" dirty="0">
                <a:latin typeface="Cambria Math"/>
                <a:cs typeface="Cambria Math"/>
              </a:rPr>
              <a:t>𝑑𝑦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75" dirty="0">
                <a:latin typeface="Cambria Math"/>
                <a:cs typeface="Cambria Math"/>
              </a:rPr>
              <a:t> </a:t>
            </a:r>
            <a:r>
              <a:rPr sz="1400" spc="25" dirty="0">
                <a:latin typeface="Cambria Math"/>
                <a:cs typeface="Cambria Math"/>
              </a:rPr>
              <a:t>2𝑡</a:t>
            </a:r>
            <a:r>
              <a:rPr sz="1500" spc="37" baseline="30555" dirty="0">
                <a:latin typeface="Cambria Math"/>
                <a:cs typeface="Cambria Math"/>
              </a:rPr>
              <a:t>2</a:t>
            </a:r>
            <a:endParaRPr sz="1500" baseline="30555">
              <a:latin typeface="Cambria Math"/>
              <a:cs typeface="Cambria Math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481452" y="7825866"/>
            <a:ext cx="1981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𝑑𝑡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2481960" y="7844663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2405252" y="7706994"/>
            <a:ext cx="100774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, </a:t>
            </a:r>
            <a:r>
              <a:rPr sz="2100" spc="-7" baseline="43650" dirty="0">
                <a:latin typeface="Cambria Math"/>
                <a:cs typeface="Cambria Math"/>
              </a:rPr>
              <a:t>𝑑𝑥 </a:t>
            </a:r>
            <a:r>
              <a:rPr sz="1400" spc="-10" dirty="0">
                <a:latin typeface="Cambria Math"/>
                <a:cs typeface="Cambria Math"/>
              </a:rPr>
              <a:t>= 2𝑡 +</a:t>
            </a:r>
            <a:r>
              <a:rPr sz="1400" spc="-17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2046097" y="845121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481960" y="845121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2033397" y="8176386"/>
            <a:ext cx="10763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48309" algn="l"/>
                <a:tab pos="866140" algn="l"/>
              </a:tabLst>
            </a:pPr>
            <a:r>
              <a:rPr sz="1400" spc="-10" dirty="0">
                <a:latin typeface="Cambria Math"/>
                <a:cs typeface="Cambria Math"/>
              </a:rPr>
              <a:t>𝑑𝑦	𝑑𝑦	𝑑𝑥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2899917" y="845121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>
                <a:moveTo>
                  <a:pt x="0" y="0"/>
                </a:moveTo>
                <a:lnTo>
                  <a:pt x="2042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2033397" y="8432672"/>
            <a:ext cx="126428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𝑑𝑥 </a:t>
            </a:r>
            <a:r>
              <a:rPr sz="2100" spc="-15" baseline="37698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𝑑𝑡 </a:t>
            </a:r>
            <a:r>
              <a:rPr sz="2100" spc="-15" baseline="37698" dirty="0">
                <a:latin typeface="Cambria Math"/>
                <a:cs typeface="Cambria Math"/>
              </a:rPr>
              <a:t>÷ </a:t>
            </a:r>
            <a:r>
              <a:rPr sz="1400" spc="-5" dirty="0">
                <a:latin typeface="Cambria Math"/>
                <a:cs typeface="Cambria Math"/>
              </a:rPr>
              <a:t>𝑑𝑡</a:t>
            </a:r>
            <a:r>
              <a:rPr sz="1400" spc="-140" dirty="0">
                <a:latin typeface="Cambria Math"/>
                <a:cs typeface="Cambria Math"/>
              </a:rPr>
              <a:t> </a:t>
            </a:r>
            <a:r>
              <a:rPr sz="2100" spc="-15" baseline="37698" dirty="0">
                <a:latin typeface="Cambria Math"/>
                <a:cs typeface="Cambria Math"/>
              </a:rPr>
              <a:t>=</a:t>
            </a:r>
            <a:endParaRPr sz="2100" baseline="37698">
              <a:latin typeface="Cambria Math"/>
              <a:cs typeface="Cambria Math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323082" y="8304656"/>
            <a:ext cx="990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265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396234" y="8313801"/>
            <a:ext cx="1962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15" dirty="0">
                <a:latin typeface="Cambria Math"/>
                <a:cs typeface="Cambria Math"/>
              </a:rPr>
              <a:t>2</a:t>
            </a:r>
            <a:r>
              <a:rPr sz="1400" spc="-10" dirty="0">
                <a:latin typeface="Cambria Math"/>
                <a:cs typeface="Cambria Math"/>
              </a:rPr>
              <a:t>𝑡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3576065" y="8246490"/>
            <a:ext cx="178435" cy="23812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000" spc="65" dirty="0">
                <a:latin typeface="Cambria Math"/>
                <a:cs typeface="Cambria Math"/>
              </a:rPr>
              <a:t>2</a:t>
            </a:r>
            <a:r>
              <a:rPr sz="2100" spc="397" baseline="-17857" dirty="0">
                <a:latin typeface="Cambria Math"/>
                <a:cs typeface="Cambria Math"/>
              </a:rPr>
              <a:t> </a:t>
            </a:r>
            <a:endParaRPr sz="2100" baseline="-17857">
              <a:latin typeface="Cambria Math"/>
              <a:cs typeface="Cambria Math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3866388" y="8451215"/>
            <a:ext cx="485140" cy="0"/>
          </a:xfrm>
          <a:custGeom>
            <a:avLst/>
            <a:gdLst/>
            <a:ahLst/>
            <a:cxnLst/>
            <a:rect l="l" t="t" r="r" b="b"/>
            <a:pathLst>
              <a:path w="485139">
                <a:moveTo>
                  <a:pt x="0" y="0"/>
                </a:moveTo>
                <a:lnTo>
                  <a:pt x="48463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3771391" y="8132241"/>
            <a:ext cx="1306195" cy="53848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287020">
              <a:lnSpc>
                <a:spcPct val="100000"/>
              </a:lnSpc>
              <a:spcBef>
                <a:spcPts val="439"/>
              </a:spcBef>
              <a:tabLst>
                <a:tab pos="920750" algn="l"/>
              </a:tabLst>
            </a:pPr>
            <a:r>
              <a:rPr sz="1400" spc="-5" dirty="0">
                <a:latin typeface="Cambria Math"/>
                <a:cs typeface="Cambria Math"/>
              </a:rPr>
              <a:t>1	</a:t>
            </a:r>
            <a:r>
              <a:rPr sz="1400" spc="20" dirty="0">
                <a:latin typeface="Cambria Math"/>
                <a:cs typeface="Cambria Math"/>
              </a:rPr>
              <a:t>2𝑡</a:t>
            </a:r>
            <a:r>
              <a:rPr sz="1500" spc="30" baseline="30555" dirty="0">
                <a:latin typeface="Cambria Math"/>
                <a:cs typeface="Cambria Math"/>
              </a:rPr>
              <a:t>2</a:t>
            </a:r>
            <a:endParaRPr sz="1500" baseline="30555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100" spc="-7" baseline="37698" dirty="0">
                <a:latin typeface="Cambria Math"/>
                <a:cs typeface="Cambria Math"/>
              </a:rPr>
              <a:t>∙ </a:t>
            </a:r>
            <a:r>
              <a:rPr sz="1400" spc="-10" dirty="0">
                <a:latin typeface="Cambria Math"/>
                <a:cs typeface="Cambria Math"/>
              </a:rPr>
              <a:t>2𝑡 + </a:t>
            </a:r>
            <a:r>
              <a:rPr sz="1400" spc="-5" dirty="0">
                <a:latin typeface="Cambria Math"/>
                <a:cs typeface="Cambria Math"/>
              </a:rPr>
              <a:t>3 </a:t>
            </a:r>
            <a:r>
              <a:rPr sz="2100" spc="-15" baseline="37698" dirty="0">
                <a:latin typeface="Cambria Math"/>
                <a:cs typeface="Cambria Math"/>
              </a:rPr>
              <a:t>= </a:t>
            </a:r>
            <a:r>
              <a:rPr sz="1400" spc="-10" dirty="0">
                <a:latin typeface="Cambria Math"/>
                <a:cs typeface="Cambria Math"/>
              </a:rPr>
              <a:t>2𝑡 +</a:t>
            </a:r>
            <a:r>
              <a:rPr sz="1400" spc="24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4579873" y="8451215"/>
            <a:ext cx="485140" cy="0"/>
          </a:xfrm>
          <a:custGeom>
            <a:avLst/>
            <a:gdLst/>
            <a:ahLst/>
            <a:cxnLst/>
            <a:rect l="l" t="t" r="r" b="b"/>
            <a:pathLst>
              <a:path w="485139">
                <a:moveTo>
                  <a:pt x="0" y="0"/>
                </a:moveTo>
                <a:lnTo>
                  <a:pt x="48463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676452" y="8889872"/>
            <a:ext cx="170307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5" dirty="0">
                <a:latin typeface="Wingdings"/>
                <a:cs typeface="Wingdings"/>
              </a:rPr>
              <a:t></a:t>
            </a:r>
            <a:r>
              <a:rPr sz="1400" spc="-5" dirty="0">
                <a:latin typeface="Segoe Print"/>
                <a:cs typeface="Segoe Print"/>
              </a:rPr>
              <a:t>Example </a:t>
            </a:r>
            <a:r>
              <a:rPr sz="1400" spc="-10" dirty="0">
                <a:latin typeface="Segoe Print"/>
                <a:cs typeface="Segoe Print"/>
              </a:rPr>
              <a:t>3 </a:t>
            </a:r>
            <a:r>
              <a:rPr sz="1400" spc="-5" dirty="0">
                <a:latin typeface="Cambria Math"/>
                <a:cs typeface="Cambria Math"/>
              </a:rPr>
              <a:t>: </a:t>
            </a:r>
            <a:r>
              <a:rPr sz="1400" spc="-10" dirty="0">
                <a:latin typeface="Cambria Math"/>
                <a:cs typeface="Cambria Math"/>
              </a:rPr>
              <a:t>find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2438780" y="8780144"/>
            <a:ext cx="227329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𝑑𝑦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438780" y="9182480"/>
            <a:ext cx="2222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𝑑𝑥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2451480" y="910374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2728341" y="8993504"/>
            <a:ext cx="13379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at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0 for 𝑦</a:t>
            </a:r>
            <a:r>
              <a:rPr sz="1400" spc="26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301744" y="8780144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121911" y="9182480"/>
            <a:ext cx="4806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3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𝑢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4134611" y="9103740"/>
            <a:ext cx="457834" cy="0"/>
          </a:xfrm>
          <a:custGeom>
            <a:avLst/>
            <a:gdLst/>
            <a:ahLst/>
            <a:cxnLst/>
            <a:rect l="l" t="t" r="r" b="b"/>
            <a:pathLst>
              <a:path w="457835">
                <a:moveTo>
                  <a:pt x="0" y="0"/>
                </a:moveTo>
                <a:lnTo>
                  <a:pt x="457504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 txBox="1"/>
          <p:nvPr/>
        </p:nvSpPr>
        <p:spPr>
          <a:xfrm>
            <a:off x="4664709" y="8889872"/>
            <a:ext cx="1609090" cy="361950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1400" spc="-10" dirty="0">
                <a:latin typeface="Cambria Math"/>
                <a:cs typeface="Cambria Math"/>
              </a:rPr>
              <a:t>𝑎𝑛𝑑 </a:t>
            </a:r>
            <a:r>
              <a:rPr sz="1400" spc="-5" dirty="0">
                <a:latin typeface="Cambria Math"/>
                <a:cs typeface="Cambria Math"/>
              </a:rPr>
              <a:t>𝑢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3𝑥 + 1</a:t>
            </a:r>
            <a:r>
              <a:rPr sz="2100" spc="127" baseline="1984" dirty="0">
                <a:latin typeface="Cambria Math"/>
                <a:cs typeface="Cambria Math"/>
              </a:rPr>
              <a:t> </a:t>
            </a:r>
            <a:r>
              <a:rPr sz="1500" baseline="44444" dirty="0">
                <a:latin typeface="Cambria Math"/>
                <a:cs typeface="Cambria Math"/>
              </a:rPr>
              <a:t>3</a:t>
            </a:r>
            <a:endParaRPr sz="1500" baseline="44444">
              <a:latin typeface="Cambria Math"/>
              <a:cs typeface="Cambria Math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429564" y="10102741"/>
            <a:ext cx="127000" cy="2368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5"/>
              </a:lnSpc>
            </a:pPr>
            <a:r>
              <a:rPr sz="1400" spc="85" dirty="0"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26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1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16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564258" y="1569973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000123" y="1569973"/>
            <a:ext cx="1515745" cy="0"/>
          </a:xfrm>
          <a:custGeom>
            <a:avLst/>
            <a:gdLst/>
            <a:ahLst/>
            <a:cxnLst/>
            <a:rect l="l" t="t" r="r" b="b"/>
            <a:pathLst>
              <a:path w="1515745">
                <a:moveTo>
                  <a:pt x="0" y="0"/>
                </a:moveTo>
                <a:lnTo>
                  <a:pt x="151549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676452" y="1250873"/>
            <a:ext cx="3032760" cy="53848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2100" spc="-7" baseline="-43650" dirty="0">
                <a:latin typeface="Segoe Print"/>
                <a:cs typeface="Segoe Print"/>
              </a:rPr>
              <a:t>Solution </a:t>
            </a:r>
            <a:r>
              <a:rPr sz="2100" spc="-7" baseline="-43650" dirty="0">
                <a:latin typeface="Cambria Math"/>
                <a:cs typeface="Cambria Math"/>
              </a:rPr>
              <a:t>: </a:t>
            </a:r>
            <a:r>
              <a:rPr sz="1400" spc="-5" dirty="0">
                <a:latin typeface="Cambria Math"/>
                <a:cs typeface="Cambria Math"/>
              </a:rPr>
              <a:t>𝑑𝑦 </a:t>
            </a:r>
            <a:r>
              <a:rPr sz="2100" spc="-15" baseline="-43650" dirty="0">
                <a:latin typeface="Cambria Math"/>
                <a:cs typeface="Cambria Math"/>
              </a:rPr>
              <a:t>=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10" dirty="0">
                <a:latin typeface="Cambria Math"/>
                <a:cs typeface="Cambria Math"/>
              </a:rPr>
              <a:t>𝑢</a:t>
            </a:r>
            <a:r>
              <a:rPr sz="2100" spc="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0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 (1)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2100" spc="127" baseline="1984" dirty="0">
                <a:latin typeface="Cambria Math"/>
                <a:cs typeface="Cambria Math"/>
              </a:rPr>
              <a:t> </a:t>
            </a:r>
            <a:r>
              <a:rPr sz="2100" spc="-15" baseline="-43650" dirty="0">
                <a:latin typeface="Cambria Math"/>
                <a:cs typeface="Cambria Math"/>
              </a:rPr>
              <a:t>=</a:t>
            </a:r>
            <a:endParaRPr sz="2100" baseline="-43650">
              <a:latin typeface="Cambria Math"/>
              <a:cs typeface="Cambria Math"/>
            </a:endParaRPr>
          </a:p>
          <a:p>
            <a:pPr marL="899794">
              <a:lnSpc>
                <a:spcPct val="100000"/>
              </a:lnSpc>
              <a:spcBef>
                <a:spcPts val="340"/>
              </a:spcBef>
              <a:tabLst>
                <a:tab pos="1759585" algn="l"/>
              </a:tabLst>
            </a:pPr>
            <a:r>
              <a:rPr sz="1400" spc="-5" dirty="0">
                <a:latin typeface="Cambria Math"/>
                <a:cs typeface="Cambria Math"/>
              </a:rPr>
              <a:t>𝑑𝑡	1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10" dirty="0">
                <a:latin typeface="Cambria Math"/>
                <a:cs typeface="Cambria Math"/>
              </a:rPr>
              <a:t>𝑢</a:t>
            </a:r>
            <a:r>
              <a:rPr sz="2100" spc="457" baseline="1984" dirty="0">
                <a:latin typeface="Cambria Math"/>
                <a:cs typeface="Cambria Math"/>
              </a:rPr>
              <a:t> </a:t>
            </a:r>
            <a:r>
              <a:rPr sz="1500" baseline="25000" dirty="0">
                <a:latin typeface="Cambria Math"/>
                <a:cs typeface="Cambria Math"/>
              </a:rPr>
              <a:t>2</a:t>
            </a:r>
            <a:endParaRPr sz="1500" baseline="250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734815" y="1250873"/>
            <a:ext cx="660400" cy="53848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1430" algn="ctr">
              <a:lnSpc>
                <a:spcPct val="100000"/>
              </a:lnSpc>
              <a:spcBef>
                <a:spcPts val="440"/>
              </a:spcBef>
            </a:pPr>
            <a:r>
              <a:rPr sz="1400" dirty="0">
                <a:latin typeface="Cambria Math"/>
                <a:cs typeface="Cambria Math"/>
              </a:rPr>
              <a:t>−1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10" dirty="0">
                <a:latin typeface="Cambria Math"/>
                <a:cs typeface="Cambria Math"/>
              </a:rPr>
              <a:t>𝑢</a:t>
            </a:r>
            <a:r>
              <a:rPr sz="2100" spc="352" baseline="1984" dirty="0">
                <a:latin typeface="Cambria Math"/>
                <a:cs typeface="Cambria Math"/>
              </a:rPr>
              <a:t> </a:t>
            </a:r>
            <a:r>
              <a:rPr sz="1500" baseline="25000" dirty="0">
                <a:latin typeface="Cambria Math"/>
                <a:cs typeface="Cambria Math"/>
              </a:rPr>
              <a:t>2</a:t>
            </a:r>
            <a:endParaRPr sz="1500" baseline="250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747515" y="1569973"/>
            <a:ext cx="646430" cy="0"/>
          </a:xfrm>
          <a:custGeom>
            <a:avLst/>
            <a:gdLst/>
            <a:ahLst/>
            <a:cxnLst/>
            <a:rect l="l" t="t" r="r" b="b"/>
            <a:pathLst>
              <a:path w="646429">
                <a:moveTo>
                  <a:pt x="0" y="0"/>
                </a:moveTo>
                <a:lnTo>
                  <a:pt x="64617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679500" y="2170302"/>
            <a:ext cx="2222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𝑑𝑥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89152" y="218909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676452" y="2051431"/>
            <a:ext cx="26092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7" baseline="43650" dirty="0">
                <a:latin typeface="Cambria Math"/>
                <a:cs typeface="Cambria Math"/>
              </a:rPr>
              <a:t>𝑑𝑢 </a:t>
            </a:r>
            <a:r>
              <a:rPr sz="1400" spc="-10" dirty="0">
                <a:latin typeface="Cambria Math"/>
                <a:cs typeface="Cambria Math"/>
              </a:rPr>
              <a:t>= 3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3𝑥 + 1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500" spc="97" baseline="30555" dirty="0">
                <a:latin typeface="Cambria Math"/>
                <a:cs typeface="Cambria Math"/>
              </a:rPr>
              <a:t>2</a:t>
            </a:r>
            <a:r>
              <a:rPr sz="1500" spc="97" baseline="2777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9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3𝑥 + 1</a:t>
            </a:r>
            <a:r>
              <a:rPr sz="2100" spc="-172" baseline="1984" dirty="0">
                <a:latin typeface="Cambria Math"/>
                <a:cs typeface="Cambria Math"/>
              </a:rPr>
              <a:t> </a:t>
            </a:r>
            <a:r>
              <a:rPr sz="1500" baseline="30555" dirty="0">
                <a:latin typeface="Cambria Math"/>
                <a:cs typeface="Cambria Math"/>
              </a:rPr>
              <a:t>2</a:t>
            </a:r>
            <a:endParaRPr sz="1500" baseline="30555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89152" y="2771266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28064" y="277126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6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460627" y="277126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676452" y="2452293"/>
            <a:ext cx="1873885" cy="53848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9"/>
              </a:spcBef>
              <a:tabLst>
                <a:tab pos="1433195" algn="l"/>
              </a:tabLst>
            </a:pPr>
            <a:r>
              <a:rPr sz="1400" spc="-5" dirty="0">
                <a:latin typeface="Cambria Math"/>
                <a:cs typeface="Cambria Math"/>
              </a:rPr>
              <a:t>𝑑𝑦 </a:t>
            </a:r>
            <a:r>
              <a:rPr sz="2100" spc="-15" baseline="-4365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𝑑𝑦 </a:t>
            </a:r>
            <a:r>
              <a:rPr sz="2100" spc="-7" baseline="-43650" dirty="0">
                <a:latin typeface="Cambria Math"/>
                <a:cs typeface="Cambria Math"/>
              </a:rPr>
              <a:t>∙  </a:t>
            </a:r>
            <a:r>
              <a:rPr sz="1400" spc="-5" dirty="0">
                <a:latin typeface="Cambria Math"/>
                <a:cs typeface="Cambria Math"/>
              </a:rPr>
              <a:t>𝑑𝑢</a:t>
            </a:r>
            <a:r>
              <a:rPr sz="1400" spc="125" dirty="0">
                <a:latin typeface="Cambria Math"/>
                <a:cs typeface="Cambria Math"/>
              </a:rPr>
              <a:t> </a:t>
            </a:r>
            <a:r>
              <a:rPr sz="2100" spc="-15" baseline="-43650" dirty="0">
                <a:latin typeface="Cambria Math"/>
                <a:cs typeface="Cambria Math"/>
              </a:rPr>
              <a:t>=	</a:t>
            </a:r>
            <a:r>
              <a:rPr sz="1400" spc="-15" dirty="0">
                <a:latin typeface="Cambria Math"/>
                <a:cs typeface="Cambria Math"/>
              </a:rPr>
              <a:t>−1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  <a:tabLst>
                <a:tab pos="451484" algn="l"/>
                <a:tab pos="786765" algn="l"/>
                <a:tab pos="1225550" algn="l"/>
              </a:tabLst>
            </a:pPr>
            <a:r>
              <a:rPr sz="1400" spc="-5" dirty="0">
                <a:latin typeface="Cambria Math"/>
                <a:cs typeface="Cambria Math"/>
              </a:rPr>
              <a:t>𝑑𝑥	𝑑𝑢	𝑑𝑥	1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10" dirty="0">
                <a:latin typeface="Cambria Math"/>
                <a:cs typeface="Cambria Math"/>
              </a:rPr>
              <a:t>𝑢</a:t>
            </a:r>
            <a:r>
              <a:rPr sz="2100" spc="352" baseline="1984" dirty="0">
                <a:latin typeface="Cambria Math"/>
                <a:cs typeface="Cambria Math"/>
              </a:rPr>
              <a:t> </a:t>
            </a:r>
            <a:r>
              <a:rPr sz="1500" baseline="25000" dirty="0">
                <a:latin typeface="Cambria Math"/>
                <a:cs typeface="Cambria Math"/>
              </a:rPr>
              <a:t>2</a:t>
            </a:r>
            <a:endParaRPr sz="1500" baseline="25000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902586" y="2771266"/>
            <a:ext cx="647065" cy="0"/>
          </a:xfrm>
          <a:custGeom>
            <a:avLst/>
            <a:gdLst/>
            <a:ahLst/>
            <a:cxnLst/>
            <a:rect l="l" t="t" r="r" b="b"/>
            <a:pathLst>
              <a:path w="647064">
                <a:moveTo>
                  <a:pt x="0" y="0"/>
                </a:moveTo>
                <a:lnTo>
                  <a:pt x="6464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2572892" y="2633598"/>
            <a:ext cx="9353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∙ </a:t>
            </a:r>
            <a:r>
              <a:rPr sz="1400" spc="-10" dirty="0">
                <a:latin typeface="Cambria Math"/>
                <a:cs typeface="Cambria Math"/>
              </a:rPr>
              <a:t>9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3𝑥 + 1</a:t>
            </a:r>
            <a:r>
              <a:rPr sz="2100" spc="405" baseline="1984" dirty="0">
                <a:latin typeface="Cambria Math"/>
                <a:cs typeface="Cambria Math"/>
              </a:rPr>
              <a:t> </a:t>
            </a:r>
            <a:r>
              <a:rPr sz="1500" baseline="30555" dirty="0">
                <a:latin typeface="Cambria Math"/>
                <a:cs typeface="Cambria Math"/>
              </a:rPr>
              <a:t>2</a:t>
            </a:r>
            <a:endParaRPr sz="1500" baseline="30555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76452" y="3139820"/>
            <a:ext cx="27762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83590" algn="l"/>
              </a:tabLst>
            </a:pPr>
            <a:r>
              <a:rPr sz="1400" spc="-5" dirty="0">
                <a:latin typeface="Cambria Math"/>
                <a:cs typeface="Cambria Math"/>
              </a:rPr>
              <a:t>𝑎𝑡 𝑥</a:t>
            </a:r>
            <a:r>
              <a:rPr sz="1400" spc="17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9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	</a:t>
            </a:r>
            <a:r>
              <a:rPr sz="1400" spc="-10" dirty="0">
                <a:latin typeface="Cambria Math"/>
                <a:cs typeface="Cambria Math"/>
              </a:rPr>
              <a:t>⟹ </a:t>
            </a:r>
            <a:r>
              <a:rPr sz="1400" spc="-5" dirty="0">
                <a:latin typeface="Cambria Math"/>
                <a:cs typeface="Cambria Math"/>
              </a:rPr>
              <a:t>𝑢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 </a:t>
            </a:r>
            <a:r>
              <a:rPr sz="1400" spc="-10" dirty="0">
                <a:latin typeface="Cambria Math"/>
                <a:cs typeface="Cambria Math"/>
              </a:rPr>
              <a:t>+ 1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500" baseline="3055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⟹ </a:t>
            </a:r>
            <a:r>
              <a:rPr sz="1400" spc="-5" dirty="0">
                <a:latin typeface="Cambria Math"/>
                <a:cs typeface="Cambria Math"/>
              </a:rPr>
              <a:t>𝑢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4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89152" y="3798696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676452" y="3780281"/>
            <a:ext cx="12065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67055" algn="l"/>
              </a:tabLst>
            </a:pPr>
            <a:r>
              <a:rPr sz="1400" spc="-5" dirty="0">
                <a:latin typeface="Cambria Math"/>
                <a:cs typeface="Cambria Math"/>
              </a:rPr>
              <a:t>𝑑𝑥</a:t>
            </a:r>
            <a:r>
              <a:rPr sz="1400" spc="155" dirty="0">
                <a:latin typeface="Cambria Math"/>
                <a:cs typeface="Cambria Math"/>
              </a:rPr>
              <a:t> </a:t>
            </a:r>
            <a:r>
              <a:rPr sz="2100" spc="-15" baseline="37698" dirty="0">
                <a:latin typeface="Cambria Math"/>
                <a:cs typeface="Cambria Math"/>
              </a:rPr>
              <a:t>=	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+ 1</a:t>
            </a:r>
            <a:r>
              <a:rPr sz="2100" spc="322" baseline="1984" dirty="0">
                <a:latin typeface="Cambria Math"/>
                <a:cs typeface="Cambria Math"/>
              </a:rPr>
              <a:t> </a:t>
            </a:r>
            <a:r>
              <a:rPr sz="1500" baseline="25000" dirty="0">
                <a:latin typeface="Cambria Math"/>
                <a:cs typeface="Cambria Math"/>
              </a:rPr>
              <a:t>2</a:t>
            </a:r>
            <a:endParaRPr sz="1500" baseline="25000">
              <a:latin typeface="Cambria Math"/>
              <a:cs typeface="Cambria Math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128064" y="3798696"/>
            <a:ext cx="869315" cy="0"/>
          </a:xfrm>
          <a:custGeom>
            <a:avLst/>
            <a:gdLst/>
            <a:ahLst/>
            <a:cxnLst/>
            <a:rect l="l" t="t" r="r" b="b"/>
            <a:pathLst>
              <a:path w="869314">
                <a:moveTo>
                  <a:pt x="0" y="0"/>
                </a:moveTo>
                <a:lnTo>
                  <a:pt x="8689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676452" y="3523868"/>
            <a:ext cx="1794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51484" algn="l"/>
                <a:tab pos="1551940" algn="l"/>
              </a:tabLst>
            </a:pPr>
            <a:r>
              <a:rPr sz="1400" spc="-10" dirty="0">
                <a:latin typeface="Cambria Math"/>
                <a:cs typeface="Cambria Math"/>
              </a:rPr>
              <a:t>𝑑𝑦	</a:t>
            </a:r>
            <a:r>
              <a:rPr sz="1400" spc="-20" dirty="0">
                <a:latin typeface="Cambria Math"/>
                <a:cs typeface="Cambria Math"/>
              </a:rPr>
              <a:t>−</a:t>
            </a:r>
            <a:r>
              <a:rPr sz="1400" spc="15" dirty="0">
                <a:latin typeface="Cambria Math"/>
                <a:cs typeface="Cambria Math"/>
              </a:rPr>
              <a:t>9</a:t>
            </a: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500" baseline="30555" dirty="0">
                <a:latin typeface="Cambria Math"/>
                <a:cs typeface="Cambria Math"/>
              </a:rPr>
              <a:t>2	</a:t>
            </a:r>
            <a:r>
              <a:rPr sz="1400" spc="-2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9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033397" y="3661028"/>
            <a:ext cx="3733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229" dirty="0">
                <a:latin typeface="Cambria Math"/>
                <a:cs typeface="Cambria Math"/>
              </a:rPr>
              <a:t> </a:t>
            </a:r>
            <a:r>
              <a:rPr sz="2100" spc="-7" baseline="-37698" dirty="0">
                <a:latin typeface="Cambria Math"/>
                <a:cs typeface="Cambria Math"/>
              </a:rPr>
              <a:t>4</a:t>
            </a:r>
            <a:endParaRPr sz="2100" baseline="-37698">
              <a:latin typeface="Cambria Math"/>
              <a:cs typeface="Cambria Math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228976" y="3798696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759329" y="5177027"/>
            <a:ext cx="1591945" cy="530860"/>
          </a:xfrm>
          <a:custGeom>
            <a:avLst/>
            <a:gdLst/>
            <a:ahLst/>
            <a:cxnLst/>
            <a:rect l="l" t="t" r="r" b="b"/>
            <a:pathLst>
              <a:path w="1591945" h="530860">
                <a:moveTo>
                  <a:pt x="0" y="530351"/>
                </a:moveTo>
                <a:lnTo>
                  <a:pt x="1591691" y="530351"/>
                </a:lnTo>
                <a:lnTo>
                  <a:pt x="1591691" y="0"/>
                </a:lnTo>
                <a:lnTo>
                  <a:pt x="0" y="0"/>
                </a:lnTo>
                <a:lnTo>
                  <a:pt x="0" y="53035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808477" y="5222747"/>
            <a:ext cx="1497330" cy="439420"/>
          </a:xfrm>
          <a:custGeom>
            <a:avLst/>
            <a:gdLst/>
            <a:ahLst/>
            <a:cxnLst/>
            <a:rect l="l" t="t" r="r" b="b"/>
            <a:pathLst>
              <a:path w="1497329" h="439420">
                <a:moveTo>
                  <a:pt x="0" y="438912"/>
                </a:moveTo>
                <a:lnTo>
                  <a:pt x="1496822" y="438912"/>
                </a:lnTo>
                <a:lnTo>
                  <a:pt x="1496822" y="0"/>
                </a:lnTo>
                <a:lnTo>
                  <a:pt x="0" y="0"/>
                </a:lnTo>
                <a:lnTo>
                  <a:pt x="0" y="43891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808477" y="5222747"/>
            <a:ext cx="231775" cy="186055"/>
          </a:xfrm>
          <a:custGeom>
            <a:avLst/>
            <a:gdLst/>
            <a:ahLst/>
            <a:cxnLst/>
            <a:rect l="l" t="t" r="r" b="b"/>
            <a:pathLst>
              <a:path w="231775" h="186054">
                <a:moveTo>
                  <a:pt x="0" y="185927"/>
                </a:moveTo>
                <a:lnTo>
                  <a:pt x="231648" y="185927"/>
                </a:lnTo>
                <a:lnTo>
                  <a:pt x="231648" y="0"/>
                </a:lnTo>
                <a:lnTo>
                  <a:pt x="0" y="0"/>
                </a:lnTo>
                <a:lnTo>
                  <a:pt x="0" y="1859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808477" y="5515355"/>
            <a:ext cx="228600" cy="146685"/>
          </a:xfrm>
          <a:custGeom>
            <a:avLst/>
            <a:gdLst/>
            <a:ahLst/>
            <a:cxnLst/>
            <a:rect l="l" t="t" r="r" b="b"/>
            <a:pathLst>
              <a:path w="228600" h="146685">
                <a:moveTo>
                  <a:pt x="0" y="146303"/>
                </a:moveTo>
                <a:lnTo>
                  <a:pt x="228600" y="146303"/>
                </a:lnTo>
                <a:lnTo>
                  <a:pt x="228600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808477" y="5463539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69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098038" y="5478779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853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308350" y="5222747"/>
            <a:ext cx="231775" cy="186055"/>
          </a:xfrm>
          <a:custGeom>
            <a:avLst/>
            <a:gdLst/>
            <a:ahLst/>
            <a:cxnLst/>
            <a:rect l="l" t="t" r="r" b="b"/>
            <a:pathLst>
              <a:path w="231775" h="186054">
                <a:moveTo>
                  <a:pt x="0" y="185927"/>
                </a:moveTo>
                <a:lnTo>
                  <a:pt x="231648" y="185927"/>
                </a:lnTo>
                <a:lnTo>
                  <a:pt x="231648" y="0"/>
                </a:lnTo>
                <a:lnTo>
                  <a:pt x="0" y="0"/>
                </a:lnTo>
                <a:lnTo>
                  <a:pt x="0" y="1859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308350" y="5515355"/>
            <a:ext cx="228600" cy="146685"/>
          </a:xfrm>
          <a:custGeom>
            <a:avLst/>
            <a:gdLst/>
            <a:ahLst/>
            <a:cxnLst/>
            <a:rect l="l" t="t" r="r" b="b"/>
            <a:pathLst>
              <a:path w="228600" h="146685">
                <a:moveTo>
                  <a:pt x="0" y="146303"/>
                </a:moveTo>
                <a:lnTo>
                  <a:pt x="228600" y="146303"/>
                </a:lnTo>
                <a:lnTo>
                  <a:pt x="228600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308350" y="5463539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6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588765" y="5442203"/>
            <a:ext cx="52705" cy="79375"/>
          </a:xfrm>
          <a:custGeom>
            <a:avLst/>
            <a:gdLst/>
            <a:ahLst/>
            <a:cxnLst/>
            <a:rect l="l" t="t" r="r" b="b"/>
            <a:pathLst>
              <a:path w="52704" h="79375">
                <a:moveTo>
                  <a:pt x="0" y="79248"/>
                </a:moveTo>
                <a:lnTo>
                  <a:pt x="52120" y="79248"/>
                </a:lnTo>
                <a:lnTo>
                  <a:pt x="52120" y="0"/>
                </a:lnTo>
                <a:lnTo>
                  <a:pt x="0" y="0"/>
                </a:lnTo>
                <a:lnTo>
                  <a:pt x="0" y="7924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686555" y="5222747"/>
            <a:ext cx="228600" cy="146685"/>
          </a:xfrm>
          <a:custGeom>
            <a:avLst/>
            <a:gdLst/>
            <a:ahLst/>
            <a:cxnLst/>
            <a:rect l="l" t="t" r="r" b="b"/>
            <a:pathLst>
              <a:path w="228600" h="146685">
                <a:moveTo>
                  <a:pt x="0" y="146303"/>
                </a:moveTo>
                <a:lnTo>
                  <a:pt x="228600" y="146303"/>
                </a:lnTo>
                <a:lnTo>
                  <a:pt x="228600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683508" y="5515355"/>
            <a:ext cx="234950" cy="146685"/>
          </a:xfrm>
          <a:custGeom>
            <a:avLst/>
            <a:gdLst/>
            <a:ahLst/>
            <a:cxnLst/>
            <a:rect l="l" t="t" r="r" b="b"/>
            <a:pathLst>
              <a:path w="234950" h="146685">
                <a:moveTo>
                  <a:pt x="0" y="146303"/>
                </a:moveTo>
                <a:lnTo>
                  <a:pt x="234696" y="146303"/>
                </a:lnTo>
                <a:lnTo>
                  <a:pt x="234696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683508" y="5463539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079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966971" y="5442203"/>
            <a:ext cx="52069" cy="79375"/>
          </a:xfrm>
          <a:custGeom>
            <a:avLst/>
            <a:gdLst/>
            <a:ahLst/>
            <a:cxnLst/>
            <a:rect l="l" t="t" r="r" b="b"/>
            <a:pathLst>
              <a:path w="52070" h="79375">
                <a:moveTo>
                  <a:pt x="0" y="79248"/>
                </a:moveTo>
                <a:lnTo>
                  <a:pt x="51815" y="79248"/>
                </a:lnTo>
                <a:lnTo>
                  <a:pt x="51815" y="0"/>
                </a:lnTo>
                <a:lnTo>
                  <a:pt x="0" y="0"/>
                </a:lnTo>
                <a:lnTo>
                  <a:pt x="0" y="7924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064508" y="5222747"/>
            <a:ext cx="234950" cy="146685"/>
          </a:xfrm>
          <a:custGeom>
            <a:avLst/>
            <a:gdLst/>
            <a:ahLst/>
            <a:cxnLst/>
            <a:rect l="l" t="t" r="r" b="b"/>
            <a:pathLst>
              <a:path w="234950" h="146685">
                <a:moveTo>
                  <a:pt x="0" y="146303"/>
                </a:moveTo>
                <a:lnTo>
                  <a:pt x="234696" y="146303"/>
                </a:lnTo>
                <a:lnTo>
                  <a:pt x="234696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067555" y="5515355"/>
            <a:ext cx="228600" cy="146685"/>
          </a:xfrm>
          <a:custGeom>
            <a:avLst/>
            <a:gdLst/>
            <a:ahLst/>
            <a:cxnLst/>
            <a:rect l="l" t="t" r="r" b="b"/>
            <a:pathLst>
              <a:path w="228600" h="146685">
                <a:moveTo>
                  <a:pt x="0" y="146303"/>
                </a:moveTo>
                <a:lnTo>
                  <a:pt x="228600" y="146303"/>
                </a:lnTo>
                <a:lnTo>
                  <a:pt x="228600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676452" y="4132630"/>
            <a:ext cx="6060440" cy="157988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3552190" algn="l"/>
              </a:tabLst>
            </a:pPr>
            <a:r>
              <a:rPr sz="1400" spc="-10" dirty="0">
                <a:latin typeface="Segoe Print"/>
                <a:cs typeface="Segoe Print"/>
              </a:rPr>
              <a:t>Note: </a:t>
            </a:r>
            <a:r>
              <a:rPr sz="1400" spc="-5" dirty="0">
                <a:latin typeface="Cambria"/>
                <a:cs typeface="Cambria"/>
              </a:rPr>
              <a:t>If  </a:t>
            </a:r>
            <a:r>
              <a:rPr sz="1400" spc="-5" dirty="0">
                <a:latin typeface="Cambria Math"/>
                <a:cs typeface="Cambria Math"/>
              </a:rPr>
              <a:t>𝑦  </a:t>
            </a:r>
            <a:r>
              <a:rPr sz="1400" spc="-5" dirty="0">
                <a:latin typeface="Cambria"/>
                <a:cs typeface="Cambria"/>
              </a:rPr>
              <a:t>is  a  differentiable  function</a:t>
            </a:r>
            <a:r>
              <a:rPr sz="1400" spc="8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of</a:t>
            </a:r>
            <a:r>
              <a:rPr sz="1400" spc="260" dirty="0">
                <a:latin typeface="Cambria"/>
                <a:cs typeface="Cambria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𝑣,	</a:t>
            </a:r>
            <a:r>
              <a:rPr sz="1400" spc="-5" dirty="0">
                <a:latin typeface="Cambria Math"/>
                <a:cs typeface="Cambria Math"/>
              </a:rPr>
              <a:t>𝑦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50" dirty="0">
                <a:latin typeface="Cambria Math"/>
                <a:cs typeface="Cambria Math"/>
              </a:rPr>
              <a:t>𝑣</a:t>
            </a:r>
            <a:r>
              <a:rPr sz="2100" spc="75" baseline="1984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"/>
                <a:cs typeface="Cambria"/>
              </a:rPr>
              <a:t>and </a:t>
            </a:r>
            <a:r>
              <a:rPr sz="1400" spc="-5" dirty="0">
                <a:latin typeface="Cambria Math"/>
                <a:cs typeface="Cambria Math"/>
              </a:rPr>
              <a:t>𝑣 </a:t>
            </a:r>
            <a:r>
              <a:rPr sz="1400" spc="-5" dirty="0">
                <a:latin typeface="Cambria"/>
                <a:cs typeface="Cambria"/>
              </a:rPr>
              <a:t>is</a:t>
            </a:r>
            <a:r>
              <a:rPr sz="1400" spc="16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differentiable</a:t>
            </a:r>
            <a:endParaRPr sz="1400">
              <a:latin typeface="Cambria"/>
              <a:cs typeface="Cambria"/>
            </a:endParaRPr>
          </a:p>
          <a:p>
            <a:pPr marL="12700" marR="5080">
              <a:lnSpc>
                <a:spcPct val="112900"/>
              </a:lnSpc>
              <a:spcBef>
                <a:spcPts val="480"/>
              </a:spcBef>
            </a:pPr>
            <a:r>
              <a:rPr sz="1400" spc="-5" dirty="0">
                <a:latin typeface="Cambria"/>
                <a:cs typeface="Cambria"/>
              </a:rPr>
              <a:t>function of </a:t>
            </a:r>
            <a:r>
              <a:rPr sz="1400" spc="15" dirty="0">
                <a:latin typeface="Cambria Math"/>
                <a:cs typeface="Cambria Math"/>
              </a:rPr>
              <a:t>𝑢, </a:t>
            </a:r>
            <a:r>
              <a:rPr sz="1400" spc="-5" dirty="0">
                <a:latin typeface="Cambria Math"/>
                <a:cs typeface="Cambria Math"/>
              </a:rPr>
              <a:t>𝑣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𝑢</a:t>
            </a:r>
            <a:r>
              <a:rPr sz="2100" spc="15" baseline="1984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"/>
                <a:cs typeface="Cambria"/>
              </a:rPr>
              <a:t>and </a:t>
            </a:r>
            <a:r>
              <a:rPr sz="1400" spc="-5" dirty="0">
                <a:latin typeface="Cambria Math"/>
                <a:cs typeface="Cambria Math"/>
              </a:rPr>
              <a:t>𝑢 </a:t>
            </a:r>
            <a:r>
              <a:rPr sz="1400" spc="-5" dirty="0">
                <a:latin typeface="Cambria"/>
                <a:cs typeface="Cambria"/>
              </a:rPr>
              <a:t>is differentiable function of </a:t>
            </a:r>
            <a:r>
              <a:rPr sz="1400" spc="20" dirty="0">
                <a:latin typeface="Cambria Math"/>
                <a:cs typeface="Cambria Math"/>
              </a:rPr>
              <a:t>𝑥, </a:t>
            </a:r>
            <a:r>
              <a:rPr sz="1400" spc="-5" dirty="0">
                <a:latin typeface="Cambria Math"/>
                <a:cs typeface="Cambria Math"/>
              </a:rPr>
              <a:t>𝑢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"/>
                <a:cs typeface="Cambria"/>
              </a:rPr>
              <a:t>then </a:t>
            </a:r>
            <a:r>
              <a:rPr sz="1400" spc="-5" dirty="0">
                <a:latin typeface="Cambria Math"/>
                <a:cs typeface="Cambria Math"/>
              </a:rPr>
              <a:t>𝑦 </a:t>
            </a:r>
            <a:r>
              <a:rPr sz="1400" spc="-5" dirty="0">
                <a:latin typeface="Cambria"/>
                <a:cs typeface="Cambria"/>
              </a:rPr>
              <a:t>is a  differentiable function of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r>
              <a:rPr sz="1400" spc="10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"/>
                <a:cs typeface="Cambria"/>
              </a:rPr>
              <a:t>:</a:t>
            </a:r>
            <a:endParaRPr sz="1400">
              <a:latin typeface="Cambria"/>
              <a:cs typeface="Cambria"/>
            </a:endParaRPr>
          </a:p>
          <a:p>
            <a:pPr marR="296545" algn="ctr">
              <a:lnSpc>
                <a:spcPct val="100000"/>
              </a:lnSpc>
              <a:spcBef>
                <a:spcPts val="1360"/>
              </a:spcBef>
            </a:pPr>
            <a:r>
              <a:rPr sz="1600" dirty="0">
                <a:latin typeface="Cambria Math"/>
                <a:cs typeface="Cambria Math"/>
              </a:rPr>
              <a:t>𝑑𝑦 </a:t>
            </a:r>
            <a:r>
              <a:rPr sz="2400" spc="7" baseline="-41666" dirty="0">
                <a:latin typeface="Cambria Math"/>
                <a:cs typeface="Cambria Math"/>
              </a:rPr>
              <a:t>= </a:t>
            </a:r>
            <a:r>
              <a:rPr sz="1600" dirty="0">
                <a:latin typeface="Cambria Math"/>
                <a:cs typeface="Cambria Math"/>
              </a:rPr>
              <a:t>𝑑𝑦 </a:t>
            </a:r>
            <a:r>
              <a:rPr sz="2400" baseline="-41666" dirty="0">
                <a:latin typeface="Cambria Math"/>
                <a:cs typeface="Cambria Math"/>
              </a:rPr>
              <a:t>∙ </a:t>
            </a:r>
            <a:r>
              <a:rPr sz="1600" dirty="0">
                <a:latin typeface="Cambria Math"/>
                <a:cs typeface="Cambria Math"/>
              </a:rPr>
              <a:t>𝑑𝑣 </a:t>
            </a:r>
            <a:r>
              <a:rPr sz="2400" baseline="-41666" dirty="0">
                <a:latin typeface="Cambria Math"/>
                <a:cs typeface="Cambria Math"/>
              </a:rPr>
              <a:t>∙</a:t>
            </a:r>
            <a:r>
              <a:rPr sz="2400" spc="345" baseline="-41666" dirty="0">
                <a:latin typeface="Cambria Math"/>
                <a:cs typeface="Cambria Math"/>
              </a:rPr>
              <a:t> </a:t>
            </a:r>
            <a:r>
              <a:rPr sz="1600" dirty="0">
                <a:latin typeface="Cambria Math"/>
                <a:cs typeface="Cambria Math"/>
              </a:rPr>
              <a:t>𝑑𝑢</a:t>
            </a:r>
            <a:endParaRPr sz="1600">
              <a:latin typeface="Cambria Math"/>
              <a:cs typeface="Cambria Math"/>
            </a:endParaRPr>
          </a:p>
          <a:p>
            <a:pPr marR="302260" algn="ctr">
              <a:lnSpc>
                <a:spcPct val="100000"/>
              </a:lnSpc>
              <a:spcBef>
                <a:spcPts val="385"/>
              </a:spcBef>
              <a:tabLst>
                <a:tab pos="499745" algn="l"/>
                <a:tab pos="874394" algn="l"/>
                <a:tab pos="1258570" algn="l"/>
              </a:tabLst>
            </a:pPr>
            <a:r>
              <a:rPr sz="1600" dirty="0">
                <a:latin typeface="Cambria Math"/>
                <a:cs typeface="Cambria Math"/>
              </a:rPr>
              <a:t>𝑑𝑥	𝑑𝑣	𝑑𝑢	𝑑𝑥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4064508" y="5463539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079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759329" y="5177027"/>
            <a:ext cx="1591945" cy="12700"/>
          </a:xfrm>
          <a:custGeom>
            <a:avLst/>
            <a:gdLst/>
            <a:ahLst/>
            <a:cxnLst/>
            <a:rect l="l" t="t" r="r" b="b"/>
            <a:pathLst>
              <a:path w="1591945" h="12700">
                <a:moveTo>
                  <a:pt x="0" y="12191"/>
                </a:moveTo>
                <a:lnTo>
                  <a:pt x="1591691" y="12191"/>
                </a:lnTo>
                <a:lnTo>
                  <a:pt x="159169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759329" y="5695188"/>
            <a:ext cx="1591945" cy="12700"/>
          </a:xfrm>
          <a:custGeom>
            <a:avLst/>
            <a:gdLst/>
            <a:ahLst/>
            <a:cxnLst/>
            <a:rect l="l" t="t" r="r" b="b"/>
            <a:pathLst>
              <a:path w="1591945" h="12700">
                <a:moveTo>
                  <a:pt x="0" y="12191"/>
                </a:moveTo>
                <a:lnTo>
                  <a:pt x="1591691" y="12191"/>
                </a:lnTo>
                <a:lnTo>
                  <a:pt x="159169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765425" y="5177027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35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344923" y="5177027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35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713608" y="5137403"/>
            <a:ext cx="1683385" cy="0"/>
          </a:xfrm>
          <a:custGeom>
            <a:avLst/>
            <a:gdLst/>
            <a:ahLst/>
            <a:cxnLst/>
            <a:rect l="l" t="t" r="r" b="b"/>
            <a:pathLst>
              <a:path w="1683385">
                <a:moveTo>
                  <a:pt x="0" y="0"/>
                </a:moveTo>
                <a:lnTo>
                  <a:pt x="168313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713608" y="5747003"/>
            <a:ext cx="1683385" cy="0"/>
          </a:xfrm>
          <a:custGeom>
            <a:avLst/>
            <a:gdLst/>
            <a:ahLst/>
            <a:cxnLst/>
            <a:rect l="l" t="t" r="r" b="b"/>
            <a:pathLst>
              <a:path w="1683385">
                <a:moveTo>
                  <a:pt x="0" y="0"/>
                </a:moveTo>
                <a:lnTo>
                  <a:pt x="168313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719705" y="5131307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390644" y="5131307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436365" y="6097523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676452" y="6033261"/>
            <a:ext cx="4514215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b="1" spc="-5" dirty="0">
                <a:latin typeface="Wingdings"/>
                <a:cs typeface="Wingdings"/>
              </a:rPr>
              <a:t></a:t>
            </a:r>
            <a:r>
              <a:rPr sz="1400" spc="-5" dirty="0">
                <a:latin typeface="Segoe Print"/>
                <a:cs typeface="Segoe Print"/>
              </a:rPr>
              <a:t>Example </a:t>
            </a:r>
            <a:r>
              <a:rPr sz="1400" spc="-10" dirty="0">
                <a:latin typeface="Segoe Print"/>
                <a:cs typeface="Segoe Print"/>
              </a:rPr>
              <a:t>1 </a:t>
            </a:r>
            <a:r>
              <a:rPr sz="1400" spc="-5" dirty="0">
                <a:latin typeface="Cambria Math"/>
                <a:cs typeface="Cambria Math"/>
              </a:rPr>
              <a:t>: If 𝑦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5" dirty="0">
                <a:latin typeface="Cambria Math"/>
                <a:cs typeface="Cambria Math"/>
              </a:rPr>
              <a:t>𝑣</a:t>
            </a:r>
            <a:r>
              <a:rPr sz="1500" spc="7" baseline="44444" dirty="0">
                <a:latin typeface="Cambria Math"/>
                <a:cs typeface="Cambria Math"/>
              </a:rPr>
              <a:t>3 </a:t>
            </a:r>
            <a:r>
              <a:rPr sz="1400" spc="-5" dirty="0">
                <a:latin typeface="Cambria Math"/>
                <a:cs typeface="Cambria Math"/>
              </a:rPr>
              <a:t>, 𝑣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2100" spc="-15" baseline="-5952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𝑢 </a:t>
            </a:r>
            <a:r>
              <a:rPr sz="1400" spc="-10" dirty="0">
                <a:latin typeface="Cambria Math"/>
                <a:cs typeface="Cambria Math"/>
              </a:rPr>
              <a:t>𝑎𝑛𝑑 </a:t>
            </a:r>
            <a:r>
              <a:rPr sz="1400" spc="-5" dirty="0">
                <a:latin typeface="Cambria Math"/>
                <a:cs typeface="Cambria Math"/>
              </a:rPr>
              <a:t>𝑢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dirty="0">
                <a:latin typeface="Cambria Math"/>
                <a:cs typeface="Cambria Math"/>
              </a:rPr>
              <a:t>𝑥</a:t>
            </a:r>
            <a:r>
              <a:rPr sz="1500" baseline="44444" dirty="0">
                <a:latin typeface="Cambria Math"/>
                <a:cs typeface="Cambria Math"/>
              </a:rPr>
              <a:t>2</a:t>
            </a:r>
            <a:r>
              <a:rPr sz="1500" spc="-120" baseline="4444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find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213730" y="5923279"/>
            <a:ext cx="227329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𝑑𝑦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213730" y="6325869"/>
            <a:ext cx="2222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𝑑𝑥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5226430" y="6247129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564258" y="6987794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676452" y="6850126"/>
            <a:ext cx="16179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Segoe Print"/>
                <a:cs typeface="Segoe Print"/>
              </a:rPr>
              <a:t>Solution </a:t>
            </a:r>
            <a:r>
              <a:rPr sz="1400" spc="-5" dirty="0">
                <a:latin typeface="Cambria Math"/>
                <a:cs typeface="Cambria Math"/>
              </a:rPr>
              <a:t>: </a:t>
            </a:r>
            <a:r>
              <a:rPr sz="2100" spc="-7" baseline="43650" dirty="0">
                <a:latin typeface="Cambria Math"/>
                <a:cs typeface="Cambria Math"/>
              </a:rPr>
              <a:t>𝑑𝑦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spc="40" dirty="0">
                <a:latin typeface="Cambria Math"/>
                <a:cs typeface="Cambria Math"/>
              </a:rPr>
              <a:t>3𝑣</a:t>
            </a:r>
            <a:r>
              <a:rPr sz="1500" spc="60" baseline="30555" dirty="0">
                <a:latin typeface="Cambria Math"/>
                <a:cs typeface="Cambria Math"/>
              </a:rPr>
              <a:t>2</a:t>
            </a:r>
            <a:endParaRPr sz="1500" baseline="30555">
              <a:latin typeface="Cambria Math"/>
              <a:cs typeface="Cambria Math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551558" y="6968997"/>
            <a:ext cx="11747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57580" algn="l"/>
              </a:tabLst>
            </a:pPr>
            <a:r>
              <a:rPr sz="1400" spc="-10" dirty="0">
                <a:latin typeface="Cambria Math"/>
                <a:cs typeface="Cambria Math"/>
              </a:rPr>
              <a:t>𝑑𝑣	𝑑𝑢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2509392" y="698779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2435732" y="6712965"/>
            <a:ext cx="7397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28650" algn="l"/>
              </a:tabLst>
            </a:pPr>
            <a:r>
              <a:rPr sz="2100" spc="-7" baseline="-43650" dirty="0">
                <a:latin typeface="Cambria Math"/>
                <a:cs typeface="Cambria Math"/>
              </a:rPr>
              <a:t>,</a:t>
            </a:r>
            <a:r>
              <a:rPr sz="2100" spc="-135" baseline="-436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𝑑𝑣</a:t>
            </a:r>
            <a:r>
              <a:rPr sz="1400" spc="140" dirty="0">
                <a:latin typeface="Cambria Math"/>
                <a:cs typeface="Cambria Math"/>
              </a:rPr>
              <a:t> </a:t>
            </a:r>
            <a:r>
              <a:rPr sz="2100" spc="-15" baseline="-43650" dirty="0">
                <a:latin typeface="Cambria Math"/>
                <a:cs typeface="Cambria Math"/>
              </a:rPr>
              <a:t>=</a:t>
            </a:r>
            <a:r>
              <a:rPr sz="2100" baseline="-4365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939033" y="6999478"/>
            <a:ext cx="3403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15" baseline="3968" dirty="0">
                <a:latin typeface="Cambria Math"/>
                <a:cs typeface="Cambria Math"/>
              </a:rPr>
              <a:t>2</a:t>
            </a:r>
            <a:r>
              <a:rPr sz="1400" spc="210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𝑢</a:t>
            </a:r>
            <a:endParaRPr sz="2100" baseline="3968">
              <a:latin typeface="Cambria Math"/>
              <a:cs typeface="Cambria Math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3165094" y="703351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951733" y="6987794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0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3435858" y="6968997"/>
            <a:ext cx="2298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𝑑𝑢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3448558" y="698779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6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3368802" y="6850126"/>
            <a:ext cx="7232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, </a:t>
            </a:r>
            <a:r>
              <a:rPr sz="2100" spc="-7" baseline="43650" dirty="0">
                <a:latin typeface="Cambria Math"/>
                <a:cs typeface="Cambria Math"/>
              </a:rPr>
              <a:t>𝑑𝑣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1500250" y="761301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939163" y="7613015"/>
            <a:ext cx="205104" cy="0"/>
          </a:xfrm>
          <a:custGeom>
            <a:avLst/>
            <a:gdLst/>
            <a:ahLst/>
            <a:cxnLst/>
            <a:rect l="l" t="t" r="r" b="b"/>
            <a:pathLst>
              <a:path w="205105">
                <a:moveTo>
                  <a:pt x="0" y="0"/>
                </a:moveTo>
                <a:lnTo>
                  <a:pt x="20452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265552" y="76130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1487550" y="7594218"/>
            <a:ext cx="13227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51484" algn="l"/>
                <a:tab pos="777875" algn="l"/>
                <a:tab pos="1113155" algn="l"/>
              </a:tabLst>
            </a:pPr>
            <a:r>
              <a:rPr sz="1400" spc="-10" dirty="0">
                <a:latin typeface="Cambria Math"/>
                <a:cs typeface="Cambria Math"/>
              </a:rPr>
              <a:t>𝑑𝑥	𝑑𝑣	𝑑𝑢	𝑑𝑥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2597785" y="76130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6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3673855" y="7624698"/>
            <a:ext cx="3403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15" baseline="3968" dirty="0">
                <a:latin typeface="Cambria Math"/>
                <a:cs typeface="Cambria Math"/>
              </a:rPr>
              <a:t>2</a:t>
            </a:r>
            <a:r>
              <a:rPr sz="1400" spc="210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𝑢</a:t>
            </a:r>
            <a:endParaRPr sz="2100" baseline="3968">
              <a:latin typeface="Cambria Math"/>
              <a:cs typeface="Cambria Math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3899915" y="765873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686555" y="7613015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0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1487550" y="7475346"/>
            <a:ext cx="30873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7" baseline="43650" dirty="0">
                <a:latin typeface="Cambria Math"/>
                <a:cs typeface="Cambria Math"/>
              </a:rPr>
              <a:t>𝑑𝑦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2100" spc="-7" baseline="43650" dirty="0">
                <a:latin typeface="Cambria Math"/>
                <a:cs typeface="Cambria Math"/>
              </a:rPr>
              <a:t>𝑑𝑦 </a:t>
            </a:r>
            <a:r>
              <a:rPr sz="1400" spc="-5" dirty="0">
                <a:latin typeface="Cambria Math"/>
                <a:cs typeface="Cambria Math"/>
              </a:rPr>
              <a:t>∙ </a:t>
            </a:r>
            <a:r>
              <a:rPr sz="2100" spc="-7" baseline="43650" dirty="0">
                <a:latin typeface="Cambria Math"/>
                <a:cs typeface="Cambria Math"/>
              </a:rPr>
              <a:t>𝑑𝑣 </a:t>
            </a:r>
            <a:r>
              <a:rPr sz="1400" spc="-5" dirty="0">
                <a:latin typeface="Cambria Math"/>
                <a:cs typeface="Cambria Math"/>
              </a:rPr>
              <a:t>∙ </a:t>
            </a:r>
            <a:r>
              <a:rPr sz="2100" spc="-7" baseline="43650" dirty="0">
                <a:latin typeface="Cambria Math"/>
                <a:cs typeface="Cambria Math"/>
              </a:rPr>
              <a:t>𝑑𝑢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60" dirty="0">
                <a:latin typeface="Cambria Math"/>
                <a:cs typeface="Cambria Math"/>
              </a:rPr>
              <a:t>2𝑣</a:t>
            </a:r>
            <a:r>
              <a:rPr sz="1500" spc="89" baseline="30555" dirty="0">
                <a:latin typeface="Cambria Math"/>
                <a:cs typeface="Cambria Math"/>
              </a:rPr>
              <a:t>2</a:t>
            </a:r>
            <a:r>
              <a:rPr sz="1500" spc="89" baseline="2777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∙ </a:t>
            </a:r>
            <a:r>
              <a:rPr sz="2100" spc="-7" baseline="43650" dirty="0">
                <a:latin typeface="Cambria Math"/>
                <a:cs typeface="Cambria Math"/>
              </a:rPr>
              <a:t>1</a:t>
            </a:r>
            <a:r>
              <a:rPr sz="1400" spc="-5" dirty="0">
                <a:latin typeface="Cambria Math"/>
                <a:cs typeface="Cambria Math"/>
              </a:rPr>
              <a:t> ∙</a:t>
            </a:r>
            <a:r>
              <a:rPr sz="2100" spc="15" baseline="1984" dirty="0">
                <a:latin typeface="Cambria Math"/>
                <a:cs typeface="Cambria Math"/>
              </a:rPr>
              <a:t> </a:t>
            </a:r>
            <a:r>
              <a:rPr sz="1400" spc="15" dirty="0">
                <a:latin typeface="Cambria Math"/>
                <a:cs typeface="Cambria Math"/>
              </a:rPr>
              <a:t>2𝑥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2299080" y="8137270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2853689" y="8243442"/>
            <a:ext cx="3403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15" baseline="3968" dirty="0">
                <a:latin typeface="Cambria Math"/>
                <a:cs typeface="Cambria Math"/>
              </a:rPr>
              <a:t>2</a:t>
            </a:r>
            <a:r>
              <a:rPr sz="1400" spc="210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𝑢</a:t>
            </a:r>
            <a:endParaRPr sz="2100" baseline="3968">
              <a:latin typeface="Cambria Math"/>
              <a:cs typeface="Cambria Math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3079750" y="82774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866389" y="8231758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0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1725295" y="7969122"/>
            <a:ext cx="2032635" cy="372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81915" algn="ctr">
              <a:lnSpc>
                <a:spcPts val="1370"/>
              </a:lnSpc>
              <a:spcBef>
                <a:spcPts val="90"/>
              </a:spcBef>
              <a:tabLst>
                <a:tab pos="573405" algn="l"/>
              </a:tabLst>
            </a:pPr>
            <a:r>
              <a:rPr sz="1000" dirty="0">
                <a:latin typeface="Cambria Math"/>
                <a:cs typeface="Cambria Math"/>
              </a:rPr>
              <a:t>2	</a:t>
            </a:r>
            <a:r>
              <a:rPr sz="2100" spc="-7" baseline="3968" dirty="0">
                <a:latin typeface="Cambria Math"/>
                <a:cs typeface="Cambria Math"/>
              </a:rPr>
              <a:t>1</a:t>
            </a:r>
            <a:endParaRPr sz="2100" baseline="3968">
              <a:latin typeface="Cambria Math"/>
              <a:cs typeface="Cambria Math"/>
            </a:endParaRPr>
          </a:p>
          <a:p>
            <a:pPr algn="ctr">
              <a:lnSpc>
                <a:spcPts val="1370"/>
              </a:lnSpc>
              <a:tabLst>
                <a:tab pos="1450975" algn="l"/>
              </a:tabLst>
            </a:pPr>
            <a:r>
              <a:rPr sz="2100" spc="-15" baseline="1984" dirty="0">
                <a:latin typeface="Cambria Math"/>
                <a:cs typeface="Cambria Math"/>
              </a:rPr>
              <a:t>=    </a:t>
            </a:r>
            <a:r>
              <a:rPr sz="2100" spc="22" baseline="1984" dirty="0">
                <a:latin typeface="Cambria Math"/>
                <a:cs typeface="Cambria Math"/>
              </a:rPr>
              <a:t>2  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105" dirty="0">
                <a:latin typeface="Cambria Math"/>
                <a:cs typeface="Cambria Math"/>
              </a:rPr>
              <a:t> </a:t>
            </a:r>
            <a:r>
              <a:rPr sz="2100" spc="52" baseline="1984" dirty="0">
                <a:latin typeface="Cambria Math"/>
                <a:cs typeface="Cambria Math"/>
              </a:rPr>
              <a:t>𝑢     </a:t>
            </a:r>
            <a:r>
              <a:rPr sz="2100" spc="382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∙	∙</a:t>
            </a:r>
            <a:r>
              <a:rPr sz="2100" spc="337" baseline="5952" dirty="0">
                <a:latin typeface="Cambria Math"/>
                <a:cs typeface="Cambria Math"/>
              </a:rPr>
              <a:t> </a:t>
            </a:r>
            <a:r>
              <a:rPr sz="2100" spc="22" baseline="1984" dirty="0">
                <a:latin typeface="Cambria Math"/>
                <a:cs typeface="Cambria Math"/>
              </a:rPr>
              <a:t>2𝑥</a:t>
            </a:r>
            <a:r>
              <a:rPr sz="2100" spc="397" baseline="5952" dirty="0">
                <a:latin typeface="Cambria Math"/>
                <a:cs typeface="Cambria Math"/>
              </a:rPr>
              <a:t> </a:t>
            </a:r>
            <a:endParaRPr sz="2100" baseline="5952">
              <a:latin typeface="Cambria Math"/>
              <a:cs typeface="Cambria Math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1725295" y="8716136"/>
            <a:ext cx="3634104" cy="387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840"/>
              </a:lnSpc>
              <a:spcBef>
                <a:spcPts val="90"/>
              </a:spcBef>
              <a:tabLst>
                <a:tab pos="1610360" algn="l"/>
                <a:tab pos="2015489" algn="l"/>
                <a:tab pos="2143760" algn="l"/>
              </a:tabLst>
            </a:pPr>
            <a:r>
              <a:rPr sz="1400" spc="-10" dirty="0">
                <a:latin typeface="Cambria Math"/>
                <a:cs typeface="Cambria Math"/>
              </a:rPr>
              <a:t>=    3</a:t>
            </a:r>
            <a:r>
              <a:rPr sz="2100" spc="-15" baseline="1984" dirty="0">
                <a:latin typeface="Cambria Math"/>
                <a:cs typeface="Cambria Math"/>
              </a:rPr>
              <a:t> 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180" dirty="0">
                <a:latin typeface="Cambria Math"/>
                <a:cs typeface="Cambria Math"/>
              </a:rPr>
              <a:t> </a:t>
            </a:r>
            <a:r>
              <a:rPr sz="1400" spc="70" dirty="0">
                <a:latin typeface="Cambria Math"/>
                <a:cs typeface="Cambria Math"/>
              </a:rPr>
              <a:t>𝑥</a:t>
            </a:r>
            <a:r>
              <a:rPr sz="1500" spc="104" baseline="30555" dirty="0">
                <a:latin typeface="Cambria Math"/>
                <a:cs typeface="Cambria Math"/>
              </a:rPr>
              <a:t>2</a:t>
            </a:r>
            <a:r>
              <a:rPr sz="1500" spc="104" baseline="2777" dirty="0">
                <a:latin typeface="Cambria Math"/>
                <a:cs typeface="Cambria Math"/>
              </a:rPr>
              <a:t> </a:t>
            </a:r>
            <a:r>
              <a:rPr sz="1000" spc="70" dirty="0">
                <a:latin typeface="Cambria Math"/>
                <a:cs typeface="Cambria Math"/>
              </a:rPr>
              <a:t>   </a:t>
            </a:r>
            <a:r>
              <a:rPr sz="1000" spc="15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∙</a:t>
            </a:r>
            <a:r>
              <a:rPr sz="2100" u="sng" spc="-7" baseline="4365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1	</a:t>
            </a:r>
            <a:r>
              <a:rPr sz="2100" spc="-7" baseline="4365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∙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15" dirty="0">
                <a:latin typeface="Cambria Math"/>
                <a:cs typeface="Cambria Math"/>
              </a:rPr>
              <a:t>2𝑥</a:t>
            </a:r>
            <a:r>
              <a:rPr sz="2100" spc="22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15" dirty="0">
                <a:latin typeface="Cambria Math"/>
                <a:cs typeface="Cambria Math"/>
              </a:rPr>
              <a:t>3𝑥</a:t>
            </a:r>
            <a:r>
              <a:rPr sz="2100" spc="22" baseline="3968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210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</a:t>
            </a:r>
            <a:endParaRPr sz="1500" baseline="25000">
              <a:latin typeface="Cambria Math"/>
              <a:cs typeface="Cambria Math"/>
            </a:endParaRPr>
          </a:p>
          <a:p>
            <a:pPr marL="485775" algn="ctr">
              <a:lnSpc>
                <a:spcPts val="590"/>
              </a:lnSpc>
            </a:pPr>
            <a:r>
              <a:rPr sz="1400" spc="375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R="314960" algn="ctr">
              <a:lnSpc>
                <a:spcPts val="1430"/>
              </a:lnSpc>
            </a:pPr>
            <a:r>
              <a:rPr sz="1400" spc="-10" dirty="0">
                <a:latin typeface="Cambria Math"/>
                <a:cs typeface="Cambria Math"/>
              </a:rPr>
              <a:t>2  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</a:t>
            </a:r>
            <a:endParaRPr sz="1500" baseline="25000">
              <a:latin typeface="Cambria Math"/>
              <a:cs typeface="Cambria Math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4860290" y="8725788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4">
                <a:moveTo>
                  <a:pt x="0" y="0"/>
                </a:moveTo>
                <a:lnTo>
                  <a:pt x="4971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370840" y="10102741"/>
            <a:ext cx="244475" cy="2368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5"/>
              </a:lnSpc>
            </a:pPr>
            <a:r>
              <a:rPr sz="1400" spc="55" dirty="0">
                <a:latin typeface="Calibri"/>
                <a:cs typeface="Calibri"/>
              </a:rPr>
              <a:t>61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26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1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16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814066" y="1986202"/>
            <a:ext cx="212090" cy="610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7100"/>
              </a:lnSpc>
              <a:spcBef>
                <a:spcPts val="100"/>
              </a:spcBef>
            </a:pPr>
            <a:r>
              <a:rPr sz="1400" spc="-10" dirty="0">
                <a:latin typeface="Cambria Math"/>
                <a:cs typeface="Cambria Math"/>
              </a:rPr>
              <a:t>dy  dx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826766" y="2353690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>
                <a:moveTo>
                  <a:pt x="0" y="0"/>
                </a:moveTo>
                <a:lnTo>
                  <a:pt x="18592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384427" y="280479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588060" y="2194686"/>
            <a:ext cx="2209165" cy="814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ambria Math"/>
                <a:cs typeface="Cambria Math"/>
              </a:rPr>
              <a:t>q❶ </a:t>
            </a:r>
            <a:r>
              <a:rPr sz="1400" spc="-5" dirty="0">
                <a:latin typeface="Cambria Math"/>
                <a:cs typeface="Cambria Math"/>
              </a:rPr>
              <a:t>Using chain rule to</a:t>
            </a:r>
            <a:r>
              <a:rPr sz="1400" spc="-9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find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50">
              <a:latin typeface="Times New Roman"/>
              <a:cs typeface="Times New Roman"/>
            </a:endParaRPr>
          </a:p>
          <a:p>
            <a:pPr marL="52069">
              <a:lnSpc>
                <a:spcPct val="100000"/>
              </a:lnSpc>
            </a:pPr>
            <a:r>
              <a:rPr sz="2100" spc="-15" baseline="1984" dirty="0">
                <a:latin typeface="Cambria Math"/>
                <a:cs typeface="Cambria Math"/>
              </a:rPr>
              <a:t>① </a:t>
            </a:r>
            <a:r>
              <a:rPr sz="2100" spc="-7" baseline="1984" dirty="0">
                <a:latin typeface="Cambria Math"/>
                <a:cs typeface="Cambria Math"/>
              </a:rPr>
              <a:t>𝑦 </a:t>
            </a:r>
            <a:r>
              <a:rPr sz="2100" spc="-15" baseline="1984" dirty="0">
                <a:latin typeface="Cambria Math"/>
                <a:cs typeface="Cambria Math"/>
              </a:rPr>
              <a:t>=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𝑢 , 𝑢 </a:t>
            </a:r>
            <a:r>
              <a:rPr sz="2100" spc="-15" baseline="1984" dirty="0">
                <a:latin typeface="Cambria Math"/>
                <a:cs typeface="Cambria Math"/>
              </a:rPr>
              <a:t>= </a:t>
            </a:r>
            <a:r>
              <a:rPr sz="2100" spc="52" baseline="1984" dirty="0">
                <a:latin typeface="Cambria Math"/>
                <a:cs typeface="Cambria Math"/>
              </a:rPr>
              <a:t>𝑥</a:t>
            </a:r>
            <a:r>
              <a:rPr sz="1500" spc="52" baseline="33333" dirty="0">
                <a:latin typeface="Cambria Math"/>
                <a:cs typeface="Cambria Math"/>
              </a:rPr>
              <a:t>2 </a:t>
            </a:r>
            <a:r>
              <a:rPr sz="2100" spc="-15" baseline="1984" dirty="0">
                <a:latin typeface="Cambria Math"/>
                <a:cs typeface="Cambria Math"/>
              </a:rPr>
              <a:t>+ </a:t>
            </a:r>
            <a:r>
              <a:rPr sz="2100" spc="-7" baseline="1984" dirty="0">
                <a:latin typeface="Cambria Math"/>
                <a:cs typeface="Cambria Math"/>
              </a:rPr>
              <a:t>𝑥 </a:t>
            </a:r>
            <a:r>
              <a:rPr sz="2100" spc="-15" baseline="1984" dirty="0">
                <a:latin typeface="Cambria Math"/>
                <a:cs typeface="Cambria Math"/>
              </a:rPr>
              <a:t>+</a:t>
            </a:r>
            <a:r>
              <a:rPr sz="2100" spc="112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1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088384" y="2880741"/>
            <a:ext cx="2222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𝑑𝑥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101084" y="2899536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713479" y="2761868"/>
            <a:ext cx="7886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Segoe Print"/>
                <a:cs typeface="Segoe Print"/>
              </a:rPr>
              <a:t>Sol. </a:t>
            </a:r>
            <a:r>
              <a:rPr sz="2100" spc="-7" baseline="43650" dirty="0">
                <a:latin typeface="Cambria Math"/>
                <a:cs typeface="Cambria Math"/>
              </a:rPr>
              <a:t>𝑑𝑦</a:t>
            </a:r>
            <a:r>
              <a:rPr sz="2100" baseline="436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780534" y="2624455"/>
            <a:ext cx="5353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2𝑥 +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524502" y="2911220"/>
            <a:ext cx="10502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15" dirty="0">
                <a:latin typeface="Cambria Math"/>
                <a:cs typeface="Cambria Math"/>
              </a:rPr>
              <a:t>2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1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753609" y="2945256"/>
            <a:ext cx="808355" cy="0"/>
          </a:xfrm>
          <a:custGeom>
            <a:avLst/>
            <a:gdLst/>
            <a:ahLst/>
            <a:cxnLst/>
            <a:rect l="l" t="t" r="r" b="b"/>
            <a:pathLst>
              <a:path w="808354">
                <a:moveTo>
                  <a:pt x="0" y="0"/>
                </a:moveTo>
                <a:lnTo>
                  <a:pt x="8080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537202" y="2899536"/>
            <a:ext cx="1021715" cy="0"/>
          </a:xfrm>
          <a:custGeom>
            <a:avLst/>
            <a:gdLst/>
            <a:ahLst/>
            <a:cxnLst/>
            <a:rect l="l" t="t" r="r" b="b"/>
            <a:pathLst>
              <a:path w="1021714">
                <a:moveTo>
                  <a:pt x="0" y="0"/>
                </a:moveTo>
                <a:lnTo>
                  <a:pt x="10213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606856" y="3311016"/>
            <a:ext cx="2466975" cy="268605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110"/>
              </a:spcBef>
            </a:pPr>
            <a:r>
              <a:rPr sz="1400" spc="-10" dirty="0">
                <a:latin typeface="Cambria Math"/>
                <a:cs typeface="Cambria Math"/>
              </a:rPr>
              <a:t>② </a:t>
            </a:r>
            <a:r>
              <a:rPr sz="1400" spc="-5" dirty="0">
                <a:latin typeface="Cambria Math"/>
                <a:cs typeface="Cambria Math"/>
              </a:rPr>
              <a:t>𝑦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5" dirty="0">
                <a:latin typeface="Cambria Math"/>
                <a:cs typeface="Cambria Math"/>
              </a:rPr>
              <a:t>𝑢</a:t>
            </a:r>
            <a:r>
              <a:rPr sz="1500" spc="7" baseline="3055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10" dirty="0">
                <a:latin typeface="Cambria Math"/>
                <a:cs typeface="Cambria Math"/>
              </a:rPr>
              <a:t>𝑢</a:t>
            </a:r>
            <a:r>
              <a:rPr sz="1500" spc="15" baseline="30555" dirty="0">
                <a:latin typeface="Cambria Math"/>
                <a:cs typeface="Cambria Math"/>
              </a:rPr>
              <a:t>1/2 </a:t>
            </a:r>
            <a:r>
              <a:rPr sz="1400" spc="-5" dirty="0">
                <a:latin typeface="Cambria Math"/>
                <a:cs typeface="Cambria Math"/>
              </a:rPr>
              <a:t>, 𝑢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9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097528" y="3432428"/>
            <a:ext cx="2222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𝑑𝑥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110228" y="345122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3722623" y="3313556"/>
            <a:ext cx="24110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Segoe Print"/>
                <a:cs typeface="Segoe Print"/>
              </a:rPr>
              <a:t>Sol. </a:t>
            </a:r>
            <a:r>
              <a:rPr sz="2100" spc="-7" baseline="43650" dirty="0">
                <a:latin typeface="Cambria Math"/>
                <a:cs typeface="Cambria Math"/>
              </a:rPr>
              <a:t>𝑑𝑦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6𝑥 − 6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15" dirty="0">
                <a:latin typeface="Cambria Math"/>
                <a:cs typeface="Cambria Math"/>
              </a:rPr>
              <a:t>2𝑥</a:t>
            </a:r>
            <a:r>
              <a:rPr sz="2100" spc="3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247257" y="3176396"/>
            <a:ext cx="5353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2𝑥 +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146672" y="3462908"/>
            <a:ext cx="7321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625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19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275196" y="3496944"/>
            <a:ext cx="594995" cy="0"/>
          </a:xfrm>
          <a:custGeom>
            <a:avLst/>
            <a:gdLst/>
            <a:ahLst/>
            <a:cxnLst/>
            <a:rect l="l" t="t" r="r" b="b"/>
            <a:pathLst>
              <a:path w="594995">
                <a:moveTo>
                  <a:pt x="0" y="0"/>
                </a:moveTo>
                <a:lnTo>
                  <a:pt x="59466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159372" y="3451225"/>
            <a:ext cx="713740" cy="0"/>
          </a:xfrm>
          <a:custGeom>
            <a:avLst/>
            <a:gdLst/>
            <a:ahLst/>
            <a:cxnLst/>
            <a:rect l="l" t="t" r="r" b="b"/>
            <a:pathLst>
              <a:path w="713740">
                <a:moveTo>
                  <a:pt x="0" y="0"/>
                </a:moveTo>
                <a:lnTo>
                  <a:pt x="713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606856" y="3880992"/>
            <a:ext cx="1934210" cy="268605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114"/>
              </a:spcBef>
            </a:pPr>
            <a:r>
              <a:rPr sz="1400" spc="-10" dirty="0">
                <a:latin typeface="Cambria Math"/>
                <a:cs typeface="Cambria Math"/>
              </a:rPr>
              <a:t>③ </a:t>
            </a:r>
            <a:r>
              <a:rPr sz="1400" spc="-5" dirty="0">
                <a:latin typeface="Cambria Math"/>
                <a:cs typeface="Cambria Math"/>
              </a:rPr>
              <a:t>𝑦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10" dirty="0">
                <a:latin typeface="Cambria Math"/>
                <a:cs typeface="Cambria Math"/>
              </a:rPr>
              <a:t>𝑢</a:t>
            </a:r>
            <a:r>
              <a:rPr sz="1500" spc="15" baseline="30555" dirty="0">
                <a:latin typeface="Cambria Math"/>
                <a:cs typeface="Cambria Math"/>
              </a:rPr>
              <a:t>−5 </a:t>
            </a:r>
            <a:r>
              <a:rPr sz="1400" spc="-5" dirty="0">
                <a:latin typeface="Cambria Math"/>
                <a:cs typeface="Cambria Math"/>
              </a:rPr>
              <a:t>, 𝑢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4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9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119371" y="4021581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731767" y="3702100"/>
            <a:ext cx="1554480" cy="53848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0"/>
              </a:spcBef>
              <a:tabLst>
                <a:tab pos="930275" algn="l"/>
              </a:tabLst>
            </a:pPr>
            <a:r>
              <a:rPr sz="2100" spc="-7" baseline="-43650" dirty="0">
                <a:latin typeface="Segoe Print"/>
                <a:cs typeface="Segoe Print"/>
              </a:rPr>
              <a:t>Sol.</a:t>
            </a:r>
            <a:r>
              <a:rPr sz="2100" spc="-75" baseline="-43650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𝑑𝑦	</a:t>
            </a:r>
            <a:r>
              <a:rPr sz="1400" spc="10" dirty="0">
                <a:latin typeface="Cambria Math"/>
                <a:cs typeface="Cambria Math"/>
              </a:rPr>
              <a:t>−20𝑥</a:t>
            </a:r>
            <a:r>
              <a:rPr sz="1500" spc="15" baseline="30555" dirty="0">
                <a:latin typeface="Cambria Math"/>
                <a:cs typeface="Cambria Math"/>
              </a:rPr>
              <a:t>3</a:t>
            </a:r>
            <a:endParaRPr sz="1500" baseline="30555">
              <a:latin typeface="Cambria Math"/>
              <a:cs typeface="Cambria Math"/>
            </a:endParaRPr>
          </a:p>
          <a:p>
            <a:pPr marL="387350">
              <a:lnSpc>
                <a:spcPct val="100000"/>
              </a:lnSpc>
              <a:spcBef>
                <a:spcPts val="340"/>
              </a:spcBef>
            </a:pPr>
            <a:r>
              <a:rPr sz="1400" spc="-5" dirty="0">
                <a:latin typeface="Cambria Math"/>
                <a:cs typeface="Cambria Math"/>
              </a:rPr>
              <a:t>𝑑𝑥 </a:t>
            </a:r>
            <a:r>
              <a:rPr sz="2100" spc="-15" baseline="37698" dirty="0">
                <a:latin typeface="Cambria Math"/>
                <a:cs typeface="Cambria Math"/>
              </a:rPr>
              <a:t>=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4 </a:t>
            </a:r>
            <a:r>
              <a:rPr sz="1400" spc="-10" dirty="0">
                <a:latin typeface="Cambria Math"/>
                <a:cs typeface="Cambria Math"/>
              </a:rPr>
              <a:t>+ 1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500" baseline="25000" dirty="0">
                <a:latin typeface="Cambria Math"/>
                <a:cs typeface="Cambria Math"/>
              </a:rPr>
              <a:t>6</a:t>
            </a:r>
            <a:endParaRPr sz="1500" baseline="25000">
              <a:latin typeface="Cambria Math"/>
              <a:cs typeface="Cambria Math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558538" y="4021581"/>
            <a:ext cx="725805" cy="0"/>
          </a:xfrm>
          <a:custGeom>
            <a:avLst/>
            <a:gdLst/>
            <a:ahLst/>
            <a:cxnLst/>
            <a:rect l="l" t="t" r="r" b="b"/>
            <a:pathLst>
              <a:path w="725804">
                <a:moveTo>
                  <a:pt x="0" y="0"/>
                </a:moveTo>
                <a:lnTo>
                  <a:pt x="7257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606856" y="4500117"/>
            <a:ext cx="2135505" cy="268605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110"/>
              </a:spcBef>
            </a:pPr>
            <a:r>
              <a:rPr sz="1400" spc="-10" dirty="0">
                <a:latin typeface="Cambria Math"/>
                <a:cs typeface="Cambria Math"/>
              </a:rPr>
              <a:t>④ </a:t>
            </a:r>
            <a:r>
              <a:rPr sz="1400" spc="-5" dirty="0">
                <a:latin typeface="Cambria Math"/>
                <a:cs typeface="Cambria Math"/>
              </a:rPr>
              <a:t>𝑦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𝑡</a:t>
            </a:r>
            <a:r>
              <a:rPr sz="1500" spc="52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+ 2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500" baseline="30555" dirty="0">
                <a:latin typeface="Cambria Math"/>
                <a:cs typeface="Cambria Math"/>
              </a:rPr>
              <a:t>2 </a:t>
            </a:r>
            <a:r>
              <a:rPr sz="1400" spc="-5" dirty="0">
                <a:latin typeface="Cambria Math"/>
                <a:cs typeface="Cambria Math"/>
              </a:rPr>
              <a:t>, 𝑡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50" dirty="0">
                <a:latin typeface="Cambria Math"/>
                <a:cs typeface="Cambria Math"/>
              </a:rPr>
              <a:t> </a:t>
            </a:r>
            <a:r>
              <a:rPr sz="1400" spc="15" dirty="0">
                <a:latin typeface="Cambria Math"/>
                <a:cs typeface="Cambria Math"/>
              </a:rPr>
              <a:t>𝑥</a:t>
            </a:r>
            <a:r>
              <a:rPr sz="1500" spc="22" baseline="30555" dirty="0">
                <a:latin typeface="Cambria Math"/>
                <a:cs typeface="Cambria Math"/>
              </a:rPr>
              <a:t>1/2</a:t>
            </a:r>
            <a:endParaRPr sz="1500" baseline="30555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082288" y="4621529"/>
            <a:ext cx="2222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𝑑𝑥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094988" y="464032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707384" y="4502657"/>
            <a:ext cx="14922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Segoe Print"/>
                <a:cs typeface="Segoe Print"/>
              </a:rPr>
              <a:t>Sol. </a:t>
            </a:r>
            <a:r>
              <a:rPr sz="2100" spc="-7" baseline="43650" dirty="0">
                <a:latin typeface="Cambria Math"/>
                <a:cs typeface="Cambria Math"/>
              </a:rPr>
              <a:t>𝑑𝑦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dirty="0">
                <a:latin typeface="Cambria Math"/>
                <a:cs typeface="Cambria Math"/>
              </a:rPr>
              <a:t>2(𝑥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16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06856" y="5085333"/>
            <a:ext cx="2577465" cy="268605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4605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115"/>
              </a:spcBef>
            </a:pPr>
            <a:r>
              <a:rPr sz="1400" spc="-10" dirty="0">
                <a:latin typeface="Cambria Math"/>
                <a:cs typeface="Cambria Math"/>
              </a:rPr>
              <a:t>⑤ </a:t>
            </a:r>
            <a:r>
              <a:rPr sz="1400" spc="-5" dirty="0">
                <a:latin typeface="Cambria Math"/>
                <a:cs typeface="Cambria Math"/>
              </a:rPr>
              <a:t>𝑦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sin(3𝑥 </a:t>
            </a:r>
            <a:r>
              <a:rPr sz="1400" spc="-10" dirty="0">
                <a:latin typeface="Cambria Math"/>
                <a:cs typeface="Cambria Math"/>
              </a:rPr>
              <a:t>+ 1) </a:t>
            </a:r>
            <a:r>
              <a:rPr sz="1400" spc="-5" dirty="0">
                <a:latin typeface="Cambria Math"/>
                <a:cs typeface="Cambria Math"/>
              </a:rPr>
              <a:t>, 𝑢 </a:t>
            </a:r>
            <a:r>
              <a:rPr sz="1400" spc="-10" dirty="0">
                <a:latin typeface="Cambria Math"/>
                <a:cs typeface="Cambria Math"/>
              </a:rPr>
              <a:t>= 3𝑥 +</a:t>
            </a:r>
            <a:r>
              <a:rPr sz="1400" spc="1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045711" y="5206999"/>
            <a:ext cx="2222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𝑑𝑥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058411" y="522579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3673855" y="5088127"/>
            <a:ext cx="18707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Segoe Print"/>
                <a:cs typeface="Segoe Print"/>
              </a:rPr>
              <a:t>Sol. </a:t>
            </a:r>
            <a:r>
              <a:rPr sz="2100" spc="-7" baseline="43650" dirty="0">
                <a:latin typeface="Cambria Math"/>
                <a:cs typeface="Cambria Math"/>
              </a:rPr>
              <a:t>𝑑𝑦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3 cos(3𝑥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204" dirty="0">
                <a:latin typeface="Cambria Math"/>
                <a:cs typeface="Cambria Math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1)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1664842" y="5707379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606856" y="5670803"/>
            <a:ext cx="2128520" cy="268605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110"/>
              </a:spcBef>
            </a:pPr>
            <a:r>
              <a:rPr sz="1400" spc="-10" dirty="0">
                <a:latin typeface="Cambria Math"/>
                <a:cs typeface="Cambria Math"/>
              </a:rPr>
              <a:t>⑥ </a:t>
            </a:r>
            <a:r>
              <a:rPr sz="1400" spc="-5" dirty="0">
                <a:latin typeface="Cambria Math"/>
                <a:cs typeface="Cambria Math"/>
              </a:rPr>
              <a:t>𝑦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cos 3 𝑥 , 𝑢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25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530729" y="5707379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4076191" y="5792215"/>
            <a:ext cx="2222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𝑑𝑥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088891" y="5811011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774946" y="5707379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75198" y="5707379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3701288" y="5673343"/>
            <a:ext cx="18180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Segoe Print"/>
                <a:cs typeface="Segoe Print"/>
              </a:rPr>
              <a:t>Sol. </a:t>
            </a:r>
            <a:r>
              <a:rPr sz="2100" spc="-7" baseline="43650" dirty="0">
                <a:latin typeface="Cambria Math"/>
                <a:cs typeface="Cambria Math"/>
              </a:rPr>
              <a:t>𝑑𝑦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5" dirty="0">
                <a:latin typeface="Cambria Math"/>
                <a:cs typeface="Cambria Math"/>
              </a:rPr>
              <a:t>−</a:t>
            </a:r>
            <a:r>
              <a:rPr sz="1400" spc="3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 sin 3</a:t>
            </a:r>
            <a:r>
              <a:rPr sz="1400" spc="-3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06856" y="6286753"/>
            <a:ext cx="283845" cy="268605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110"/>
              </a:spcBef>
            </a:pPr>
            <a:r>
              <a:rPr sz="1400" spc="-10" dirty="0">
                <a:latin typeface="Cambria Math"/>
                <a:cs typeface="Cambria Math"/>
              </a:rPr>
              <a:t>⑦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1356994" y="6426961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2164460" y="6124702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511935" y="6152133"/>
            <a:ext cx="17602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381760" algn="l"/>
              </a:tabLst>
            </a:pPr>
            <a:r>
              <a:rPr sz="1400" spc="-5" dirty="0">
                <a:latin typeface="Cambria Math"/>
                <a:cs typeface="Cambria Math"/>
              </a:rPr>
              <a:t>sin</a:t>
            </a:r>
            <a:r>
              <a:rPr sz="1400" spc="-5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	</a:t>
            </a:r>
            <a:r>
              <a:rPr sz="1400" spc="-10" dirty="0">
                <a:latin typeface="Cambria Math"/>
                <a:cs typeface="Cambria Math"/>
              </a:rPr>
              <a:t>𝑠𝑖𝑛</a:t>
            </a:r>
            <a:r>
              <a:rPr sz="1400" spc="-1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923340" y="6408165"/>
            <a:ext cx="25133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399540" algn="l"/>
              </a:tabLst>
            </a:pPr>
            <a:r>
              <a:rPr sz="2100" spc="-7" baseline="37698" dirty="0">
                <a:latin typeface="Cambria Math"/>
                <a:cs typeface="Cambria Math"/>
              </a:rPr>
              <a:t>𝑦 </a:t>
            </a:r>
            <a:r>
              <a:rPr sz="2100" spc="-15" baseline="37698" dirty="0">
                <a:latin typeface="Cambria Math"/>
                <a:cs typeface="Cambria Math"/>
              </a:rPr>
              <a:t>=   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cos</a:t>
            </a:r>
            <a:r>
              <a:rPr sz="1400" spc="-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r>
              <a:rPr sz="2100" spc="-7" baseline="37698" dirty="0">
                <a:latin typeface="Cambria Math"/>
                <a:cs typeface="Cambria Math"/>
              </a:rPr>
              <a:t>	, 𝑢 </a:t>
            </a:r>
            <a:r>
              <a:rPr sz="2100" spc="-15" baseline="37698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𝑐𝑜𝑠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2728848" y="6426961"/>
            <a:ext cx="701675" cy="0"/>
          </a:xfrm>
          <a:custGeom>
            <a:avLst/>
            <a:gdLst/>
            <a:ahLst/>
            <a:cxnLst/>
            <a:rect l="l" t="t" r="r" b="b"/>
            <a:pathLst>
              <a:path w="701675">
                <a:moveTo>
                  <a:pt x="0" y="0"/>
                </a:moveTo>
                <a:lnTo>
                  <a:pt x="7013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113276" y="6426961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725671" y="6108243"/>
            <a:ext cx="1758314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1036955" algn="l"/>
              </a:tabLst>
            </a:pPr>
            <a:r>
              <a:rPr sz="2100" spc="-15" baseline="-43650" dirty="0">
                <a:latin typeface="Segoe Print"/>
                <a:cs typeface="Segoe Print"/>
              </a:rPr>
              <a:t>Sol.</a:t>
            </a:r>
            <a:r>
              <a:rPr sz="2100" spc="-37" baseline="-43650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𝑑𝑦</a:t>
            </a:r>
            <a:r>
              <a:rPr sz="1400" spc="100" dirty="0">
                <a:latin typeface="Cambria Math"/>
                <a:cs typeface="Cambria Math"/>
              </a:rPr>
              <a:t> </a:t>
            </a:r>
            <a:r>
              <a:rPr sz="2100" spc="-15" baseline="-43650" dirty="0">
                <a:latin typeface="Cambria Math"/>
                <a:cs typeface="Cambria Math"/>
              </a:rPr>
              <a:t>=	</a:t>
            </a:r>
            <a:r>
              <a:rPr sz="1400" spc="-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𝑠𝑖𝑛</a:t>
            </a:r>
            <a:r>
              <a:rPr sz="1400" spc="-1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  <a:p>
            <a:pPr marL="387350">
              <a:lnSpc>
                <a:spcPct val="100000"/>
              </a:lnSpc>
              <a:spcBef>
                <a:spcPts val="335"/>
              </a:spcBef>
              <a:tabLst>
                <a:tab pos="823594" algn="l"/>
              </a:tabLst>
            </a:pPr>
            <a:r>
              <a:rPr sz="1400" spc="-5" dirty="0">
                <a:latin typeface="Cambria Math"/>
                <a:cs typeface="Cambria Math"/>
              </a:rPr>
              <a:t>𝑑𝑥	1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𝑐𝑜𝑠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277" baseline="1984" dirty="0">
                <a:latin typeface="Cambria Math"/>
                <a:cs typeface="Cambria Math"/>
              </a:rPr>
              <a:t> </a:t>
            </a:r>
            <a:r>
              <a:rPr sz="1500" baseline="25000" dirty="0">
                <a:latin typeface="Cambria Math"/>
                <a:cs typeface="Cambria Math"/>
              </a:rPr>
              <a:t>2</a:t>
            </a:r>
            <a:endParaRPr sz="1500" baseline="25000">
              <a:latin typeface="Cambria Math"/>
              <a:cs typeface="Cambria Math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549394" y="6426961"/>
            <a:ext cx="930275" cy="0"/>
          </a:xfrm>
          <a:custGeom>
            <a:avLst/>
            <a:gdLst/>
            <a:ahLst/>
            <a:cxnLst/>
            <a:rect l="l" t="t" r="r" b="b"/>
            <a:pathLst>
              <a:path w="930275">
                <a:moveTo>
                  <a:pt x="0" y="0"/>
                </a:moveTo>
                <a:lnTo>
                  <a:pt x="9299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4134103" y="7026909"/>
            <a:ext cx="2222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𝑑𝑥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146803" y="7045706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606856" y="6905497"/>
            <a:ext cx="5281295" cy="268605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110"/>
              </a:spcBef>
              <a:tabLst>
                <a:tab pos="3131185" algn="l"/>
              </a:tabLst>
            </a:pPr>
            <a:r>
              <a:rPr sz="1400" spc="-10" dirty="0">
                <a:latin typeface="Cambria Math"/>
                <a:cs typeface="Cambria Math"/>
              </a:rPr>
              <a:t>⑧  </a:t>
            </a:r>
            <a:r>
              <a:rPr sz="1400" spc="-5" dirty="0">
                <a:latin typeface="Cambria Math"/>
                <a:cs typeface="Cambria Math"/>
              </a:rPr>
              <a:t>𝑦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cos(sin </a:t>
            </a:r>
            <a:r>
              <a:rPr sz="1400" spc="20" dirty="0">
                <a:latin typeface="Cambria Math"/>
                <a:cs typeface="Cambria Math"/>
              </a:rPr>
              <a:t>𝑥)  </a:t>
            </a:r>
            <a:r>
              <a:rPr sz="1400" spc="-5" dirty="0">
                <a:latin typeface="Cambria Math"/>
                <a:cs typeface="Cambria Math"/>
              </a:rPr>
              <a:t>, 𝑢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25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𝑠𝑖𝑛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	</a:t>
            </a:r>
            <a:r>
              <a:rPr sz="1400" spc="-5" dirty="0">
                <a:latin typeface="Segoe Print"/>
                <a:cs typeface="Segoe Print"/>
              </a:rPr>
              <a:t>Sol. </a:t>
            </a:r>
            <a:r>
              <a:rPr sz="2100" spc="-7" baseline="43650" dirty="0">
                <a:latin typeface="Cambria Math"/>
                <a:cs typeface="Cambria Math"/>
              </a:rPr>
              <a:t>𝑑𝑦 </a:t>
            </a:r>
            <a:r>
              <a:rPr sz="1400" spc="-10" dirty="0">
                <a:latin typeface="Cambria Math"/>
                <a:cs typeface="Cambria Math"/>
              </a:rPr>
              <a:t>= − </a:t>
            </a:r>
            <a:r>
              <a:rPr sz="1400" spc="-5" dirty="0">
                <a:latin typeface="Cambria Math"/>
                <a:cs typeface="Cambria Math"/>
              </a:rPr>
              <a:t>sin(sin </a:t>
            </a:r>
            <a:r>
              <a:rPr sz="1400" spc="20" dirty="0">
                <a:latin typeface="Cambria Math"/>
                <a:cs typeface="Cambria Math"/>
              </a:rPr>
              <a:t>𝑥) </a:t>
            </a:r>
            <a:r>
              <a:rPr sz="1400" spc="-5" dirty="0">
                <a:latin typeface="Cambria Math"/>
                <a:cs typeface="Cambria Math"/>
              </a:rPr>
              <a:t>cos</a:t>
            </a:r>
            <a:r>
              <a:rPr sz="1400" spc="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1405763" y="7646543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966971" y="7646543"/>
            <a:ext cx="417830" cy="0"/>
          </a:xfrm>
          <a:custGeom>
            <a:avLst/>
            <a:gdLst/>
            <a:ahLst/>
            <a:cxnLst/>
            <a:rect l="l" t="t" r="r" b="b"/>
            <a:pathLst>
              <a:path w="417829">
                <a:moveTo>
                  <a:pt x="0" y="0"/>
                </a:moveTo>
                <a:lnTo>
                  <a:pt x="41757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588060" y="7359522"/>
            <a:ext cx="5057140" cy="530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817244">
              <a:lnSpc>
                <a:spcPts val="1350"/>
              </a:lnSpc>
              <a:spcBef>
                <a:spcPts val="90"/>
              </a:spcBef>
              <a:tabLst>
                <a:tab pos="3378835" algn="l"/>
              </a:tabLst>
            </a:pPr>
            <a:r>
              <a:rPr sz="1400" spc="-5" dirty="0">
                <a:latin typeface="Cambria Math"/>
                <a:cs typeface="Cambria Math"/>
              </a:rPr>
              <a:t>𝑑𝑦	1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10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270"/>
              </a:lnSpc>
              <a:tabLst>
                <a:tab pos="1094740" algn="l"/>
                <a:tab pos="3869690" algn="l"/>
              </a:tabLst>
            </a:pPr>
            <a:r>
              <a:rPr sz="1600" dirty="0">
                <a:latin typeface="Cambria Math"/>
                <a:cs typeface="Cambria Math"/>
              </a:rPr>
              <a:t>𝑞❷</a:t>
            </a:r>
            <a:r>
              <a:rPr sz="1600" spc="26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find	at </a:t>
            </a:r>
            <a:r>
              <a:rPr sz="1400" spc="-5" dirty="0">
                <a:latin typeface="Cambria Math"/>
                <a:cs typeface="Cambria Math"/>
              </a:rPr>
              <a:t>𝑡 </a:t>
            </a:r>
            <a:r>
              <a:rPr sz="1400" spc="-10" dirty="0">
                <a:latin typeface="Cambria Math"/>
                <a:cs typeface="Cambria Math"/>
              </a:rPr>
              <a:t>=  </a:t>
            </a:r>
            <a:r>
              <a:rPr sz="1400" spc="-5" dirty="0">
                <a:latin typeface="Cambria Math"/>
                <a:cs typeface="Cambria Math"/>
              </a:rPr>
              <a:t>1 for 𝑦 </a:t>
            </a:r>
            <a:r>
              <a:rPr sz="1400" spc="-10" dirty="0">
                <a:latin typeface="Cambria Math"/>
                <a:cs typeface="Cambria Math"/>
              </a:rPr>
              <a:t>=  𝑢</a:t>
            </a:r>
            <a:r>
              <a:rPr sz="1500" spc="-15" baseline="33333" dirty="0">
                <a:latin typeface="Cambria Math"/>
                <a:cs typeface="Cambria Math"/>
              </a:rPr>
              <a:t>3  </a:t>
            </a:r>
            <a:r>
              <a:rPr sz="1400" spc="-10" dirty="0">
                <a:latin typeface="Cambria Math"/>
                <a:cs typeface="Cambria Math"/>
              </a:rPr>
              <a:t>− 𝑢</a:t>
            </a:r>
            <a:r>
              <a:rPr sz="1500" spc="-15" baseline="33333" dirty="0">
                <a:latin typeface="Cambria Math"/>
                <a:cs typeface="Cambria Math"/>
              </a:rPr>
              <a:t>2  </a:t>
            </a:r>
            <a:r>
              <a:rPr sz="1400" spc="-5" dirty="0">
                <a:latin typeface="Cambria Math"/>
                <a:cs typeface="Cambria Math"/>
              </a:rPr>
              <a:t>,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𝑢</a:t>
            </a:r>
            <a:r>
              <a:rPr sz="1400" spc="14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	𝑎𝑛𝑑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2𝑡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  <a:p>
            <a:pPr marL="817244">
              <a:lnSpc>
                <a:spcPts val="1360"/>
              </a:lnSpc>
              <a:tabLst>
                <a:tab pos="3378835" algn="l"/>
              </a:tabLst>
            </a:pPr>
            <a:r>
              <a:rPr sz="1400" spc="-5" dirty="0">
                <a:latin typeface="Cambria Math"/>
                <a:cs typeface="Cambria Math"/>
              </a:rPr>
              <a:t>𝑑𝑥	1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0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344795" y="8139810"/>
            <a:ext cx="2222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𝑑𝑥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5357495" y="8158606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4890261" y="8020939"/>
            <a:ext cx="124523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66725" algn="l"/>
              </a:tabLst>
            </a:pPr>
            <a:r>
              <a:rPr sz="1400" spc="-5" dirty="0">
                <a:latin typeface="Segoe Print"/>
                <a:cs typeface="Segoe Print"/>
              </a:rPr>
              <a:t>Sol.	</a:t>
            </a:r>
            <a:r>
              <a:rPr sz="2100" spc="-7" baseline="43650" dirty="0">
                <a:latin typeface="Cambria Math"/>
                <a:cs typeface="Cambria Math"/>
              </a:rPr>
              <a:t>𝑑𝑦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−16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351020" y="1665604"/>
            <a:ext cx="2423795" cy="0"/>
          </a:xfrm>
          <a:custGeom>
            <a:avLst/>
            <a:gdLst/>
            <a:ahLst/>
            <a:cxnLst/>
            <a:rect l="l" t="t" r="r" b="b"/>
            <a:pathLst>
              <a:path w="2423795">
                <a:moveTo>
                  <a:pt x="0" y="0"/>
                </a:moveTo>
                <a:lnTo>
                  <a:pt x="2423795" y="0"/>
                </a:lnTo>
              </a:path>
            </a:pathLst>
          </a:custGeom>
          <a:ln w="1047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23240" y="1665604"/>
            <a:ext cx="2453005" cy="0"/>
          </a:xfrm>
          <a:custGeom>
            <a:avLst/>
            <a:gdLst/>
            <a:ahLst/>
            <a:cxnLst/>
            <a:rect l="l" t="t" r="r" b="b"/>
            <a:pathLst>
              <a:path w="2453005">
                <a:moveTo>
                  <a:pt x="0" y="0"/>
                </a:moveTo>
                <a:lnTo>
                  <a:pt x="2452878" y="0"/>
                </a:lnTo>
              </a:path>
            </a:pathLst>
          </a:custGeom>
          <a:ln w="1047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195829" y="1348104"/>
            <a:ext cx="2921635" cy="561975"/>
          </a:xfrm>
          <a:custGeom>
            <a:avLst/>
            <a:gdLst/>
            <a:ahLst/>
            <a:cxnLst/>
            <a:rect l="l" t="t" r="r" b="b"/>
            <a:pathLst>
              <a:path w="2921635" h="561975">
                <a:moveTo>
                  <a:pt x="2828035" y="0"/>
                </a:moveTo>
                <a:lnTo>
                  <a:pt x="93599" y="0"/>
                </a:lnTo>
                <a:lnTo>
                  <a:pt x="57167" y="7356"/>
                </a:lnTo>
                <a:lnTo>
                  <a:pt x="27416" y="27416"/>
                </a:lnTo>
                <a:lnTo>
                  <a:pt x="7356" y="57167"/>
                </a:lnTo>
                <a:lnTo>
                  <a:pt x="0" y="93599"/>
                </a:lnTo>
                <a:lnTo>
                  <a:pt x="0" y="468249"/>
                </a:lnTo>
                <a:lnTo>
                  <a:pt x="7356" y="504753"/>
                </a:lnTo>
                <a:lnTo>
                  <a:pt x="27416" y="534543"/>
                </a:lnTo>
                <a:lnTo>
                  <a:pt x="57167" y="554616"/>
                </a:lnTo>
                <a:lnTo>
                  <a:pt x="93599" y="561975"/>
                </a:lnTo>
                <a:lnTo>
                  <a:pt x="2828035" y="561975"/>
                </a:lnTo>
                <a:lnTo>
                  <a:pt x="2864467" y="554616"/>
                </a:lnTo>
                <a:lnTo>
                  <a:pt x="2894218" y="534543"/>
                </a:lnTo>
                <a:lnTo>
                  <a:pt x="2914278" y="504753"/>
                </a:lnTo>
                <a:lnTo>
                  <a:pt x="2921635" y="468249"/>
                </a:lnTo>
                <a:lnTo>
                  <a:pt x="2921635" y="93599"/>
                </a:lnTo>
                <a:lnTo>
                  <a:pt x="2914278" y="57167"/>
                </a:lnTo>
                <a:lnTo>
                  <a:pt x="2894218" y="27416"/>
                </a:lnTo>
                <a:lnTo>
                  <a:pt x="2864467" y="7356"/>
                </a:lnTo>
                <a:lnTo>
                  <a:pt x="28280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167257" y="1320164"/>
            <a:ext cx="2978785" cy="618490"/>
          </a:xfrm>
          <a:custGeom>
            <a:avLst/>
            <a:gdLst/>
            <a:ahLst/>
            <a:cxnLst/>
            <a:rect l="l" t="t" r="r" b="b"/>
            <a:pathLst>
              <a:path w="2978785" h="618489">
                <a:moveTo>
                  <a:pt x="2878325" y="617220"/>
                </a:moveTo>
                <a:lnTo>
                  <a:pt x="100581" y="617220"/>
                </a:lnTo>
                <a:lnTo>
                  <a:pt x="122298" y="618490"/>
                </a:lnTo>
                <a:lnTo>
                  <a:pt x="2859529" y="618490"/>
                </a:lnTo>
                <a:lnTo>
                  <a:pt x="2878325" y="617220"/>
                </a:lnTo>
                <a:close/>
              </a:path>
              <a:path w="2978785" h="618489">
                <a:moveTo>
                  <a:pt x="2882135" y="615950"/>
                </a:moveTo>
                <a:lnTo>
                  <a:pt x="96771" y="615950"/>
                </a:lnTo>
                <a:lnTo>
                  <a:pt x="98676" y="617220"/>
                </a:lnTo>
                <a:lnTo>
                  <a:pt x="2880230" y="617220"/>
                </a:lnTo>
                <a:lnTo>
                  <a:pt x="2882135" y="615950"/>
                </a:lnTo>
                <a:close/>
              </a:path>
              <a:path w="2978785" h="618489">
                <a:moveTo>
                  <a:pt x="78610" y="598170"/>
                </a:moveTo>
                <a:lnTo>
                  <a:pt x="54734" y="598170"/>
                </a:lnTo>
                <a:lnTo>
                  <a:pt x="56385" y="599440"/>
                </a:lnTo>
                <a:lnTo>
                  <a:pt x="72133" y="608330"/>
                </a:lnTo>
                <a:lnTo>
                  <a:pt x="73784" y="609600"/>
                </a:lnTo>
                <a:lnTo>
                  <a:pt x="77340" y="610870"/>
                </a:lnTo>
                <a:lnTo>
                  <a:pt x="94993" y="615950"/>
                </a:lnTo>
                <a:lnTo>
                  <a:pt x="2883913" y="615950"/>
                </a:lnTo>
                <a:lnTo>
                  <a:pt x="2901693" y="610870"/>
                </a:lnTo>
                <a:lnTo>
                  <a:pt x="2903471" y="609600"/>
                </a:lnTo>
                <a:lnTo>
                  <a:pt x="2905122" y="609600"/>
                </a:lnTo>
                <a:lnTo>
                  <a:pt x="2907313" y="608330"/>
                </a:lnTo>
                <a:lnTo>
                  <a:pt x="122298" y="608330"/>
                </a:lnTo>
                <a:lnTo>
                  <a:pt x="101724" y="605790"/>
                </a:lnTo>
                <a:lnTo>
                  <a:pt x="99438" y="605790"/>
                </a:lnTo>
                <a:lnTo>
                  <a:pt x="98422" y="604520"/>
                </a:lnTo>
                <a:lnTo>
                  <a:pt x="80642" y="599440"/>
                </a:lnTo>
                <a:lnTo>
                  <a:pt x="78610" y="598170"/>
                </a:lnTo>
                <a:close/>
              </a:path>
              <a:path w="2978785" h="618489">
                <a:moveTo>
                  <a:pt x="2924172" y="598170"/>
                </a:moveTo>
                <a:lnTo>
                  <a:pt x="2900423" y="598170"/>
                </a:lnTo>
                <a:lnTo>
                  <a:pt x="2899407" y="599440"/>
                </a:lnTo>
                <a:lnTo>
                  <a:pt x="2898264" y="599440"/>
                </a:lnTo>
                <a:lnTo>
                  <a:pt x="2880611" y="604520"/>
                </a:lnTo>
                <a:lnTo>
                  <a:pt x="2879468" y="605790"/>
                </a:lnTo>
                <a:lnTo>
                  <a:pt x="2878325" y="605790"/>
                </a:lnTo>
                <a:lnTo>
                  <a:pt x="2858386" y="608330"/>
                </a:lnTo>
                <a:lnTo>
                  <a:pt x="2907313" y="608330"/>
                </a:lnTo>
                <a:lnTo>
                  <a:pt x="2922648" y="599440"/>
                </a:lnTo>
                <a:lnTo>
                  <a:pt x="2924172" y="598170"/>
                </a:lnTo>
                <a:close/>
              </a:path>
              <a:path w="2978785" h="618489">
                <a:moveTo>
                  <a:pt x="2882135" y="2540"/>
                </a:moveTo>
                <a:lnTo>
                  <a:pt x="96771" y="2540"/>
                </a:lnTo>
                <a:lnTo>
                  <a:pt x="94993" y="3810"/>
                </a:lnTo>
                <a:lnTo>
                  <a:pt x="77340" y="8890"/>
                </a:lnTo>
                <a:lnTo>
                  <a:pt x="73784" y="10160"/>
                </a:lnTo>
                <a:lnTo>
                  <a:pt x="72133" y="11430"/>
                </a:lnTo>
                <a:lnTo>
                  <a:pt x="56385" y="19050"/>
                </a:lnTo>
                <a:lnTo>
                  <a:pt x="21460" y="53340"/>
                </a:lnTo>
                <a:lnTo>
                  <a:pt x="10919" y="72390"/>
                </a:lnTo>
                <a:lnTo>
                  <a:pt x="10030" y="73660"/>
                </a:lnTo>
                <a:lnTo>
                  <a:pt x="8760" y="77470"/>
                </a:lnTo>
                <a:lnTo>
                  <a:pt x="3299" y="95250"/>
                </a:lnTo>
                <a:lnTo>
                  <a:pt x="2664" y="96520"/>
                </a:lnTo>
                <a:lnTo>
                  <a:pt x="2283" y="99060"/>
                </a:lnTo>
                <a:lnTo>
                  <a:pt x="124" y="120650"/>
                </a:lnTo>
                <a:lnTo>
                  <a:pt x="0" y="125730"/>
                </a:lnTo>
                <a:lnTo>
                  <a:pt x="251" y="500380"/>
                </a:lnTo>
                <a:lnTo>
                  <a:pt x="2156" y="518160"/>
                </a:lnTo>
                <a:lnTo>
                  <a:pt x="2283" y="520700"/>
                </a:lnTo>
                <a:lnTo>
                  <a:pt x="2664" y="521970"/>
                </a:lnTo>
                <a:lnTo>
                  <a:pt x="3299" y="524510"/>
                </a:lnTo>
                <a:lnTo>
                  <a:pt x="8760" y="542290"/>
                </a:lnTo>
                <a:lnTo>
                  <a:pt x="10030" y="544830"/>
                </a:lnTo>
                <a:lnTo>
                  <a:pt x="10919" y="547370"/>
                </a:lnTo>
                <a:lnTo>
                  <a:pt x="19555" y="562610"/>
                </a:lnTo>
                <a:lnTo>
                  <a:pt x="20444" y="563880"/>
                </a:lnTo>
                <a:lnTo>
                  <a:pt x="21460" y="566420"/>
                </a:lnTo>
                <a:lnTo>
                  <a:pt x="34033" y="581660"/>
                </a:lnTo>
                <a:lnTo>
                  <a:pt x="35176" y="582930"/>
                </a:lnTo>
                <a:lnTo>
                  <a:pt x="36446" y="584200"/>
                </a:lnTo>
                <a:lnTo>
                  <a:pt x="53210" y="598170"/>
                </a:lnTo>
                <a:lnTo>
                  <a:pt x="77594" y="598170"/>
                </a:lnTo>
                <a:lnTo>
                  <a:pt x="61846" y="589280"/>
                </a:lnTo>
                <a:lnTo>
                  <a:pt x="60830" y="589280"/>
                </a:lnTo>
                <a:lnTo>
                  <a:pt x="59052" y="588010"/>
                </a:lnTo>
                <a:lnTo>
                  <a:pt x="45209" y="576580"/>
                </a:lnTo>
                <a:lnTo>
                  <a:pt x="44320" y="575310"/>
                </a:lnTo>
                <a:lnTo>
                  <a:pt x="43558" y="575310"/>
                </a:lnTo>
                <a:lnTo>
                  <a:pt x="42796" y="574040"/>
                </a:lnTo>
                <a:lnTo>
                  <a:pt x="31366" y="560070"/>
                </a:lnTo>
                <a:lnTo>
                  <a:pt x="30096" y="558800"/>
                </a:lnTo>
                <a:lnTo>
                  <a:pt x="29588" y="557530"/>
                </a:lnTo>
                <a:lnTo>
                  <a:pt x="20952" y="541020"/>
                </a:lnTo>
                <a:lnTo>
                  <a:pt x="20444" y="541020"/>
                </a:lnTo>
                <a:lnTo>
                  <a:pt x="19682" y="538480"/>
                </a:lnTo>
                <a:lnTo>
                  <a:pt x="13840" y="519430"/>
                </a:lnTo>
                <a:lnTo>
                  <a:pt x="13586" y="518160"/>
                </a:lnTo>
                <a:lnTo>
                  <a:pt x="11554" y="499110"/>
                </a:lnTo>
                <a:lnTo>
                  <a:pt x="11681" y="119380"/>
                </a:lnTo>
                <a:lnTo>
                  <a:pt x="13586" y="100330"/>
                </a:lnTo>
                <a:lnTo>
                  <a:pt x="13840" y="99060"/>
                </a:lnTo>
                <a:lnTo>
                  <a:pt x="14221" y="97790"/>
                </a:lnTo>
                <a:lnTo>
                  <a:pt x="19682" y="81280"/>
                </a:lnTo>
                <a:lnTo>
                  <a:pt x="20444" y="78740"/>
                </a:lnTo>
                <a:lnTo>
                  <a:pt x="20952" y="77470"/>
                </a:lnTo>
                <a:lnTo>
                  <a:pt x="29588" y="62230"/>
                </a:lnTo>
                <a:lnTo>
                  <a:pt x="30096" y="60960"/>
                </a:lnTo>
                <a:lnTo>
                  <a:pt x="31366" y="58420"/>
                </a:lnTo>
                <a:lnTo>
                  <a:pt x="42796" y="45720"/>
                </a:lnTo>
                <a:lnTo>
                  <a:pt x="44320" y="43180"/>
                </a:lnTo>
                <a:lnTo>
                  <a:pt x="45209" y="43180"/>
                </a:lnTo>
                <a:lnTo>
                  <a:pt x="59052" y="31750"/>
                </a:lnTo>
                <a:lnTo>
                  <a:pt x="60830" y="30480"/>
                </a:lnTo>
                <a:lnTo>
                  <a:pt x="61846" y="29210"/>
                </a:lnTo>
                <a:lnTo>
                  <a:pt x="77594" y="20320"/>
                </a:lnTo>
                <a:lnTo>
                  <a:pt x="78610" y="20320"/>
                </a:lnTo>
                <a:lnTo>
                  <a:pt x="80642" y="19050"/>
                </a:lnTo>
                <a:lnTo>
                  <a:pt x="98422" y="13970"/>
                </a:lnTo>
                <a:lnTo>
                  <a:pt x="100581" y="13970"/>
                </a:lnTo>
                <a:lnTo>
                  <a:pt x="120647" y="11430"/>
                </a:lnTo>
                <a:lnTo>
                  <a:pt x="2907626" y="11430"/>
                </a:lnTo>
                <a:lnTo>
                  <a:pt x="2905122" y="10160"/>
                </a:lnTo>
                <a:lnTo>
                  <a:pt x="2903471" y="8890"/>
                </a:lnTo>
                <a:lnTo>
                  <a:pt x="2901693" y="8890"/>
                </a:lnTo>
                <a:lnTo>
                  <a:pt x="2883913" y="3810"/>
                </a:lnTo>
                <a:lnTo>
                  <a:pt x="2882135" y="2540"/>
                </a:lnTo>
                <a:close/>
              </a:path>
              <a:path w="2978785" h="618489">
                <a:moveTo>
                  <a:pt x="2907626" y="11430"/>
                </a:moveTo>
                <a:lnTo>
                  <a:pt x="2856608" y="11430"/>
                </a:lnTo>
                <a:lnTo>
                  <a:pt x="2877182" y="13970"/>
                </a:lnTo>
                <a:lnTo>
                  <a:pt x="2880611" y="13970"/>
                </a:lnTo>
                <a:lnTo>
                  <a:pt x="2898264" y="19050"/>
                </a:lnTo>
                <a:lnTo>
                  <a:pt x="2899407" y="20320"/>
                </a:lnTo>
                <a:lnTo>
                  <a:pt x="2901312" y="20320"/>
                </a:lnTo>
                <a:lnTo>
                  <a:pt x="2917187" y="29210"/>
                </a:lnTo>
                <a:lnTo>
                  <a:pt x="2918076" y="30480"/>
                </a:lnTo>
                <a:lnTo>
                  <a:pt x="2919092" y="30480"/>
                </a:lnTo>
                <a:lnTo>
                  <a:pt x="2933824" y="43180"/>
                </a:lnTo>
                <a:lnTo>
                  <a:pt x="2934586" y="43180"/>
                </a:lnTo>
                <a:lnTo>
                  <a:pt x="2935475" y="44450"/>
                </a:lnTo>
                <a:lnTo>
                  <a:pt x="2936110" y="45720"/>
                </a:lnTo>
                <a:lnTo>
                  <a:pt x="2947540" y="58420"/>
                </a:lnTo>
                <a:lnTo>
                  <a:pt x="2948302" y="59690"/>
                </a:lnTo>
                <a:lnTo>
                  <a:pt x="2948937" y="60960"/>
                </a:lnTo>
                <a:lnTo>
                  <a:pt x="2949445" y="62230"/>
                </a:lnTo>
                <a:lnTo>
                  <a:pt x="2957954" y="77470"/>
                </a:lnTo>
                <a:lnTo>
                  <a:pt x="2958970" y="80010"/>
                </a:lnTo>
                <a:lnTo>
                  <a:pt x="2959224" y="81280"/>
                </a:lnTo>
                <a:lnTo>
                  <a:pt x="2964812" y="97790"/>
                </a:lnTo>
                <a:lnTo>
                  <a:pt x="2965193" y="99060"/>
                </a:lnTo>
                <a:lnTo>
                  <a:pt x="2967225" y="119380"/>
                </a:lnTo>
                <a:lnTo>
                  <a:pt x="2967352" y="497840"/>
                </a:lnTo>
                <a:lnTo>
                  <a:pt x="2965193" y="519430"/>
                </a:lnTo>
                <a:lnTo>
                  <a:pt x="2964812" y="520700"/>
                </a:lnTo>
                <a:lnTo>
                  <a:pt x="2959224" y="538480"/>
                </a:lnTo>
                <a:lnTo>
                  <a:pt x="2958970" y="539750"/>
                </a:lnTo>
                <a:lnTo>
                  <a:pt x="2957954" y="541020"/>
                </a:lnTo>
                <a:lnTo>
                  <a:pt x="2949445" y="557530"/>
                </a:lnTo>
                <a:lnTo>
                  <a:pt x="2948937" y="558800"/>
                </a:lnTo>
                <a:lnTo>
                  <a:pt x="2948302" y="558800"/>
                </a:lnTo>
                <a:lnTo>
                  <a:pt x="2947540" y="560070"/>
                </a:lnTo>
                <a:lnTo>
                  <a:pt x="2936110" y="574040"/>
                </a:lnTo>
                <a:lnTo>
                  <a:pt x="2935475" y="575310"/>
                </a:lnTo>
                <a:lnTo>
                  <a:pt x="2934586" y="575310"/>
                </a:lnTo>
                <a:lnTo>
                  <a:pt x="2933824" y="576580"/>
                </a:lnTo>
                <a:lnTo>
                  <a:pt x="2919092" y="588010"/>
                </a:lnTo>
                <a:lnTo>
                  <a:pt x="2918076" y="589280"/>
                </a:lnTo>
                <a:lnTo>
                  <a:pt x="2917187" y="589280"/>
                </a:lnTo>
                <a:lnTo>
                  <a:pt x="2901312" y="598170"/>
                </a:lnTo>
                <a:lnTo>
                  <a:pt x="2925696" y="598170"/>
                </a:lnTo>
                <a:lnTo>
                  <a:pt x="2942460" y="584200"/>
                </a:lnTo>
                <a:lnTo>
                  <a:pt x="2943857" y="582930"/>
                </a:lnTo>
                <a:lnTo>
                  <a:pt x="2945000" y="581660"/>
                </a:lnTo>
                <a:lnTo>
                  <a:pt x="2957573" y="566420"/>
                </a:lnTo>
                <a:lnTo>
                  <a:pt x="2958589" y="563880"/>
                </a:lnTo>
                <a:lnTo>
                  <a:pt x="2968876" y="544830"/>
                </a:lnTo>
                <a:lnTo>
                  <a:pt x="2969638" y="543560"/>
                </a:lnTo>
                <a:lnTo>
                  <a:pt x="2970146" y="542290"/>
                </a:lnTo>
                <a:lnTo>
                  <a:pt x="2975734" y="524510"/>
                </a:lnTo>
                <a:lnTo>
                  <a:pt x="2976242" y="521970"/>
                </a:lnTo>
                <a:lnTo>
                  <a:pt x="2976623" y="520700"/>
                </a:lnTo>
                <a:lnTo>
                  <a:pt x="2978789" y="497840"/>
                </a:lnTo>
                <a:lnTo>
                  <a:pt x="2978782" y="119380"/>
                </a:lnTo>
                <a:lnTo>
                  <a:pt x="2976877" y="100330"/>
                </a:lnTo>
                <a:lnTo>
                  <a:pt x="2976623" y="99060"/>
                </a:lnTo>
                <a:lnTo>
                  <a:pt x="2976242" y="96520"/>
                </a:lnTo>
                <a:lnTo>
                  <a:pt x="2975734" y="95250"/>
                </a:lnTo>
                <a:lnTo>
                  <a:pt x="2970146" y="77470"/>
                </a:lnTo>
                <a:lnTo>
                  <a:pt x="2969638" y="74930"/>
                </a:lnTo>
                <a:lnTo>
                  <a:pt x="2968876" y="73660"/>
                </a:lnTo>
                <a:lnTo>
                  <a:pt x="2945000" y="38100"/>
                </a:lnTo>
                <a:lnTo>
                  <a:pt x="2922648" y="19050"/>
                </a:lnTo>
                <a:lnTo>
                  <a:pt x="2907626" y="11430"/>
                </a:lnTo>
                <a:close/>
              </a:path>
              <a:path w="2978785" h="618489">
                <a:moveTo>
                  <a:pt x="2876039" y="594360"/>
                </a:moveTo>
                <a:lnTo>
                  <a:pt x="102867" y="594360"/>
                </a:lnTo>
                <a:lnTo>
                  <a:pt x="122298" y="595630"/>
                </a:lnTo>
                <a:lnTo>
                  <a:pt x="2857243" y="595630"/>
                </a:lnTo>
                <a:lnTo>
                  <a:pt x="2876039" y="594360"/>
                </a:lnTo>
                <a:close/>
              </a:path>
              <a:path w="2978785" h="618489">
                <a:moveTo>
                  <a:pt x="2911980" y="579120"/>
                </a:moveTo>
                <a:lnTo>
                  <a:pt x="67307" y="579120"/>
                </a:lnTo>
                <a:lnTo>
                  <a:pt x="83055" y="588010"/>
                </a:lnTo>
                <a:lnTo>
                  <a:pt x="83690" y="588010"/>
                </a:lnTo>
                <a:lnTo>
                  <a:pt x="101851" y="594360"/>
                </a:lnTo>
                <a:lnTo>
                  <a:pt x="2876420" y="594360"/>
                </a:lnTo>
                <a:lnTo>
                  <a:pt x="2894835" y="589280"/>
                </a:lnTo>
                <a:lnTo>
                  <a:pt x="2895597" y="588010"/>
                </a:lnTo>
                <a:lnTo>
                  <a:pt x="2911980" y="579120"/>
                </a:lnTo>
                <a:close/>
              </a:path>
              <a:path w="2978785" h="618489">
                <a:moveTo>
                  <a:pt x="2927347" y="52070"/>
                </a:moveTo>
                <a:lnTo>
                  <a:pt x="51686" y="52070"/>
                </a:lnTo>
                <a:lnTo>
                  <a:pt x="40256" y="66040"/>
                </a:lnTo>
                <a:lnTo>
                  <a:pt x="40002" y="66040"/>
                </a:lnTo>
                <a:lnTo>
                  <a:pt x="39748" y="67310"/>
                </a:lnTo>
                <a:lnTo>
                  <a:pt x="30985" y="82550"/>
                </a:lnTo>
                <a:lnTo>
                  <a:pt x="30858" y="83820"/>
                </a:lnTo>
                <a:lnTo>
                  <a:pt x="30731" y="83820"/>
                </a:lnTo>
                <a:lnTo>
                  <a:pt x="25143" y="101600"/>
                </a:lnTo>
                <a:lnTo>
                  <a:pt x="22857" y="121920"/>
                </a:lnTo>
                <a:lnTo>
                  <a:pt x="22984" y="497840"/>
                </a:lnTo>
                <a:lnTo>
                  <a:pt x="24889" y="516890"/>
                </a:lnTo>
                <a:lnTo>
                  <a:pt x="25143" y="516890"/>
                </a:lnTo>
                <a:lnTo>
                  <a:pt x="30731" y="535940"/>
                </a:lnTo>
                <a:lnTo>
                  <a:pt x="30985" y="535940"/>
                </a:lnTo>
                <a:lnTo>
                  <a:pt x="39621" y="552450"/>
                </a:lnTo>
                <a:lnTo>
                  <a:pt x="40256" y="552450"/>
                </a:lnTo>
                <a:lnTo>
                  <a:pt x="51686" y="566420"/>
                </a:lnTo>
                <a:lnTo>
                  <a:pt x="52448" y="567690"/>
                </a:lnTo>
                <a:lnTo>
                  <a:pt x="66291" y="579120"/>
                </a:lnTo>
                <a:lnTo>
                  <a:pt x="2912615" y="579120"/>
                </a:lnTo>
                <a:lnTo>
                  <a:pt x="2926585" y="567690"/>
                </a:lnTo>
                <a:lnTo>
                  <a:pt x="2927347" y="566420"/>
                </a:lnTo>
                <a:lnTo>
                  <a:pt x="2930464" y="562610"/>
                </a:lnTo>
                <a:lnTo>
                  <a:pt x="2853687" y="562610"/>
                </a:lnTo>
                <a:lnTo>
                  <a:pt x="122298" y="561340"/>
                </a:lnTo>
                <a:lnTo>
                  <a:pt x="76324" y="542290"/>
                </a:lnTo>
                <a:lnTo>
                  <a:pt x="57020" y="494030"/>
                </a:lnTo>
                <a:lnTo>
                  <a:pt x="57147" y="121920"/>
                </a:lnTo>
                <a:lnTo>
                  <a:pt x="76324" y="76200"/>
                </a:lnTo>
                <a:lnTo>
                  <a:pt x="125219" y="57150"/>
                </a:lnTo>
                <a:lnTo>
                  <a:pt x="2931503" y="57150"/>
                </a:lnTo>
                <a:lnTo>
                  <a:pt x="2927347" y="52070"/>
                </a:lnTo>
                <a:close/>
              </a:path>
              <a:path w="2978785" h="618489">
                <a:moveTo>
                  <a:pt x="2931503" y="57150"/>
                </a:moveTo>
                <a:lnTo>
                  <a:pt x="2856608" y="57150"/>
                </a:lnTo>
                <a:lnTo>
                  <a:pt x="2869689" y="58420"/>
                </a:lnTo>
                <a:lnTo>
                  <a:pt x="2882008" y="62230"/>
                </a:lnTo>
                <a:lnTo>
                  <a:pt x="2916425" y="96520"/>
                </a:lnTo>
                <a:lnTo>
                  <a:pt x="2921886" y="125730"/>
                </a:lnTo>
                <a:lnTo>
                  <a:pt x="2921759" y="496570"/>
                </a:lnTo>
                <a:lnTo>
                  <a:pt x="2910456" y="533400"/>
                </a:lnTo>
                <a:lnTo>
                  <a:pt x="2869689" y="560070"/>
                </a:lnTo>
                <a:lnTo>
                  <a:pt x="2853687" y="562610"/>
                </a:lnTo>
                <a:lnTo>
                  <a:pt x="2930464" y="562610"/>
                </a:lnTo>
                <a:lnTo>
                  <a:pt x="2938777" y="552450"/>
                </a:lnTo>
                <a:lnTo>
                  <a:pt x="2939412" y="552450"/>
                </a:lnTo>
                <a:lnTo>
                  <a:pt x="2947921" y="535940"/>
                </a:lnTo>
                <a:lnTo>
                  <a:pt x="2948302" y="535940"/>
                </a:lnTo>
                <a:lnTo>
                  <a:pt x="2948302" y="534670"/>
                </a:lnTo>
                <a:lnTo>
                  <a:pt x="2953890" y="516890"/>
                </a:lnTo>
                <a:lnTo>
                  <a:pt x="2954144" y="516890"/>
                </a:lnTo>
                <a:lnTo>
                  <a:pt x="2955930" y="497840"/>
                </a:lnTo>
                <a:lnTo>
                  <a:pt x="2955922" y="120650"/>
                </a:lnTo>
                <a:lnTo>
                  <a:pt x="2954144" y="102870"/>
                </a:lnTo>
                <a:lnTo>
                  <a:pt x="2953890" y="101600"/>
                </a:lnTo>
                <a:lnTo>
                  <a:pt x="2948302" y="83820"/>
                </a:lnTo>
                <a:lnTo>
                  <a:pt x="2948048" y="83820"/>
                </a:lnTo>
                <a:lnTo>
                  <a:pt x="2947921" y="82550"/>
                </a:lnTo>
                <a:lnTo>
                  <a:pt x="2939412" y="67310"/>
                </a:lnTo>
                <a:lnTo>
                  <a:pt x="2939158" y="67310"/>
                </a:lnTo>
                <a:lnTo>
                  <a:pt x="2939031" y="66040"/>
                </a:lnTo>
                <a:lnTo>
                  <a:pt x="2938777" y="66040"/>
                </a:lnTo>
                <a:lnTo>
                  <a:pt x="2931503" y="57150"/>
                </a:lnTo>
                <a:close/>
              </a:path>
              <a:path w="2978785" h="618489">
                <a:moveTo>
                  <a:pt x="2912361" y="39370"/>
                </a:moveTo>
                <a:lnTo>
                  <a:pt x="66672" y="39370"/>
                </a:lnTo>
                <a:lnTo>
                  <a:pt x="66291" y="40640"/>
                </a:lnTo>
                <a:lnTo>
                  <a:pt x="52448" y="52070"/>
                </a:lnTo>
                <a:lnTo>
                  <a:pt x="2926585" y="52070"/>
                </a:lnTo>
                <a:lnTo>
                  <a:pt x="2912615" y="40640"/>
                </a:lnTo>
                <a:lnTo>
                  <a:pt x="2912361" y="39370"/>
                </a:lnTo>
                <a:close/>
              </a:path>
              <a:path w="2978785" h="618489">
                <a:moveTo>
                  <a:pt x="2877182" y="25400"/>
                </a:moveTo>
                <a:lnTo>
                  <a:pt x="101851" y="25400"/>
                </a:lnTo>
                <a:lnTo>
                  <a:pt x="83690" y="30480"/>
                </a:lnTo>
                <a:lnTo>
                  <a:pt x="83055" y="30480"/>
                </a:lnTo>
                <a:lnTo>
                  <a:pt x="67307" y="39370"/>
                </a:lnTo>
                <a:lnTo>
                  <a:pt x="2911980" y="39370"/>
                </a:lnTo>
                <a:lnTo>
                  <a:pt x="2895597" y="30480"/>
                </a:lnTo>
                <a:lnTo>
                  <a:pt x="2877182" y="25400"/>
                </a:lnTo>
                <a:close/>
              </a:path>
              <a:path w="2978785" h="618489">
                <a:moveTo>
                  <a:pt x="2856608" y="22860"/>
                </a:moveTo>
                <a:lnTo>
                  <a:pt x="121790" y="22860"/>
                </a:lnTo>
                <a:lnTo>
                  <a:pt x="102867" y="25400"/>
                </a:lnTo>
                <a:lnTo>
                  <a:pt x="2876039" y="25400"/>
                </a:lnTo>
                <a:lnTo>
                  <a:pt x="2856608" y="22860"/>
                </a:lnTo>
                <a:close/>
              </a:path>
              <a:path w="2978785" h="618489">
                <a:moveTo>
                  <a:pt x="2856608" y="0"/>
                </a:moveTo>
                <a:lnTo>
                  <a:pt x="119504" y="0"/>
                </a:lnTo>
                <a:lnTo>
                  <a:pt x="100581" y="2540"/>
                </a:lnTo>
                <a:lnTo>
                  <a:pt x="2878325" y="2540"/>
                </a:lnTo>
                <a:lnTo>
                  <a:pt x="28566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976117" y="1442033"/>
            <a:ext cx="1375410" cy="372745"/>
          </a:xfrm>
          <a:custGeom>
            <a:avLst/>
            <a:gdLst/>
            <a:ahLst/>
            <a:cxnLst/>
            <a:rect l="l" t="t" r="r" b="b"/>
            <a:pathLst>
              <a:path w="1375410" h="372744">
                <a:moveTo>
                  <a:pt x="0" y="372160"/>
                </a:moveTo>
                <a:lnTo>
                  <a:pt x="1374902" y="372160"/>
                </a:lnTo>
                <a:lnTo>
                  <a:pt x="1374902" y="0"/>
                </a:lnTo>
                <a:lnTo>
                  <a:pt x="0" y="0"/>
                </a:lnTo>
                <a:lnTo>
                  <a:pt x="0" y="3721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2963417" y="1362582"/>
            <a:ext cx="140208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i="1" spc="-245" dirty="0">
                <a:solidFill>
                  <a:srgbClr val="FFFFFF"/>
                </a:solidFill>
                <a:latin typeface="Times New Roman"/>
                <a:cs typeface="Times New Roman"/>
              </a:rPr>
              <a:t>Homework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70840" y="10102741"/>
            <a:ext cx="244475" cy="2368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5"/>
              </a:lnSpc>
            </a:pPr>
            <a:r>
              <a:rPr sz="1400" spc="55" dirty="0">
                <a:latin typeface="Calibri"/>
                <a:cs typeface="Calibri"/>
              </a:rPr>
              <a:t>62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1660</Words>
  <Application>Microsoft Office PowerPoint</Application>
  <PresentationFormat>Custom</PresentationFormat>
  <Paragraphs>248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sultan noori</cp:lastModifiedBy>
  <cp:revision>2</cp:revision>
  <dcterms:created xsi:type="dcterms:W3CDTF">2018-11-19T07:09:27Z</dcterms:created>
  <dcterms:modified xsi:type="dcterms:W3CDTF">2018-11-19T09:31:15Z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2017-01-08T00:00:00Z</vt:filetime>
  </property>
  <property fmtid="{D5CDD505-2E9C-101B-9397-08002B2CF9AE}" pid="3" name="Creator">
    <vt:lpwstr>PDFMerge! (http://www.pdfmerge.com)</vt:lpwstr>
  </property>
  <property fmtid="{D5CDD505-2E9C-101B-9397-08002B2CF9AE}" pid="4" name="LastSaved">
    <vt:filetime>2018-11-19T00:00:00Z</vt:filetime>
  </property>
</Properties>
</file>